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Bold" panose="020B0604020202020204" charset="0"/>
      <p:regular r:id="rId18"/>
    </p:embeddedFont>
    <p:embeddedFont>
      <p:font typeface="Big Shoulders Display Bold" panose="020B0604020202020204" charset="0"/>
      <p:regular r:id="rId19"/>
    </p:embeddedFont>
    <p:embeddedFont>
      <p:font typeface="Calibri" panose="020F0502020204030204" pitchFamily="34" charset="0"/>
      <p:regular r:id="rId20"/>
      <p:bold r:id="rId21"/>
      <p:italic r:id="rId22"/>
      <p:boldItalic r:id="rId23"/>
    </p:embeddedFont>
    <p:embeddedFont>
      <p:font typeface="Fredoka One" panose="02000000000000000000" pitchFamily="2" charset="0"/>
      <p:regular r:id="rId24"/>
    </p:embeddedFont>
    <p:embeddedFont>
      <p:font typeface="Glacial Indifference Bold" panose="020B0604020202020204" charset="0"/>
      <p:regular r:id="rId25"/>
    </p:embeddedFont>
    <p:embeddedFont>
      <p:font typeface="Inter" panose="020B0604020202020204" charset="0"/>
      <p:regular r:id="rId26"/>
    </p:embeddedFont>
    <p:embeddedFont>
      <p:font typeface="Open Sans Light Bold" panose="020B0604020202020204" charset="0"/>
      <p:regular r:id="rId27"/>
    </p:embeddedFont>
    <p:embeddedFont>
      <p:font typeface="Quicksand" panose="020B0604020202020204" charset="0"/>
      <p:regular r:id="rId28"/>
    </p:embeddedFont>
    <p:embeddedFont>
      <p:font typeface="Quicksand Bold" panose="020B0604020202020204" charset="0"/>
      <p:regular r:id="rId29"/>
    </p:embeddedFont>
    <p:embeddedFont>
      <p:font typeface="Raleway Bold" pitchFamily="2" charset="0"/>
      <p:regular r:id="rId30"/>
      <p:bold r:id="rId31"/>
    </p:embeddedFont>
    <p:embeddedFont>
      <p:font typeface="Sanchez" panose="020B0604020202020204" charset="0"/>
      <p:regular r:id="rId32"/>
    </p:embeddedFont>
    <p:embeddedFont>
      <p:font typeface="Solway"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7BF8B-9C07-4ACC-9E96-E6EA1EBF5924}" v="15" dt="2022-05-03T11:11:56.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9" r="39"/>
          <a:stretch>
            <a:fillRect/>
          </a:stretch>
        </p:blipFill>
        <p:spPr>
          <a:xfrm>
            <a:off x="0" y="0"/>
            <a:ext cx="18288000" cy="10287000"/>
          </a:xfrm>
          <a:prstGeom prst="rect">
            <a:avLst/>
          </a:prstGeom>
        </p:spPr>
      </p:pic>
      <p:grpSp>
        <p:nvGrpSpPr>
          <p:cNvPr id="3" name="Group 3"/>
          <p:cNvGrpSpPr>
            <a:grpSpLocks noChangeAspect="1"/>
          </p:cNvGrpSpPr>
          <p:nvPr/>
        </p:nvGrpSpPr>
        <p:grpSpPr>
          <a:xfrm>
            <a:off x="-3697201" y="-867737"/>
            <a:ext cx="12022475" cy="12022475"/>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16" t="-59363" r="-149835" b="-7579"/>
              </a:stretch>
            </a:blipFill>
          </p:spPr>
        </p:sp>
      </p:grpSp>
      <p:grpSp>
        <p:nvGrpSpPr>
          <p:cNvPr id="5" name="Group 5"/>
          <p:cNvGrpSpPr/>
          <p:nvPr/>
        </p:nvGrpSpPr>
        <p:grpSpPr>
          <a:xfrm>
            <a:off x="17241742" y="0"/>
            <a:ext cx="1046258" cy="10664950"/>
            <a:chOff x="0" y="0"/>
            <a:chExt cx="1395010" cy="14219934"/>
          </a:xfrm>
        </p:grpSpPr>
        <p:sp>
          <p:nvSpPr>
            <p:cNvPr id="6" name="AutoShape 6"/>
            <p:cNvSpPr/>
            <p:nvPr/>
          </p:nvSpPr>
          <p:spPr>
            <a:xfrm>
              <a:off x="0" y="0"/>
              <a:ext cx="1395010" cy="14219934"/>
            </a:xfrm>
            <a:prstGeom prst="rect">
              <a:avLst/>
            </a:prstGeom>
            <a:solidFill>
              <a:srgbClr val="1E1E1E"/>
            </a:solidFill>
          </p:spPr>
        </p:sp>
        <p:sp>
          <p:nvSpPr>
            <p:cNvPr id="7" name="TextBox 7"/>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01</a:t>
              </a:r>
            </a:p>
          </p:txBody>
        </p:sp>
      </p:grpSp>
      <p:grpSp>
        <p:nvGrpSpPr>
          <p:cNvPr id="8" name="Group 8"/>
          <p:cNvGrpSpPr/>
          <p:nvPr/>
        </p:nvGrpSpPr>
        <p:grpSpPr>
          <a:xfrm>
            <a:off x="1028700" y="1028700"/>
            <a:ext cx="17494295" cy="408991"/>
            <a:chOff x="0" y="0"/>
            <a:chExt cx="23325727" cy="545322"/>
          </a:xfrm>
        </p:grpSpPr>
        <p:sp>
          <p:nvSpPr>
            <p:cNvPr id="9" name="AutoShape 9"/>
            <p:cNvSpPr/>
            <p:nvPr/>
          </p:nvSpPr>
          <p:spPr>
            <a:xfrm rot="-10800000">
              <a:off x="250414" y="0"/>
              <a:ext cx="12700" cy="545322"/>
            </a:xfrm>
            <a:prstGeom prst="rect">
              <a:avLst/>
            </a:prstGeom>
            <a:solidFill>
              <a:srgbClr val="FFFFFF"/>
            </a:solidFill>
          </p:spPr>
        </p:sp>
        <p:sp>
          <p:nvSpPr>
            <p:cNvPr id="10" name="AutoShape 10"/>
            <p:cNvSpPr/>
            <p:nvPr/>
          </p:nvSpPr>
          <p:spPr>
            <a:xfrm>
              <a:off x="0" y="266311"/>
              <a:ext cx="23325727" cy="12700"/>
            </a:xfrm>
            <a:prstGeom prst="rect">
              <a:avLst/>
            </a:prstGeom>
            <a:solidFill>
              <a:srgbClr val="FFFFFF"/>
            </a:solidFill>
          </p:spPr>
        </p:sp>
      </p:grpSp>
      <p:pic>
        <p:nvPicPr>
          <p:cNvPr id="11" name="Picture 11"/>
          <p:cNvPicPr>
            <a:picLocks noChangeAspect="1"/>
          </p:cNvPicPr>
          <p:nvPr/>
        </p:nvPicPr>
        <p:blipFill>
          <a:blip r:embed="rId4"/>
          <a:srcRect/>
          <a:stretch>
            <a:fillRect/>
          </a:stretch>
        </p:blipFill>
        <p:spPr>
          <a:xfrm>
            <a:off x="2778946" y="360041"/>
            <a:ext cx="3042939" cy="3112096"/>
          </a:xfrm>
          <a:prstGeom prst="rect">
            <a:avLst/>
          </a:prstGeom>
        </p:spPr>
      </p:pic>
      <p:grpSp>
        <p:nvGrpSpPr>
          <p:cNvPr id="12" name="Group 12"/>
          <p:cNvGrpSpPr/>
          <p:nvPr/>
        </p:nvGrpSpPr>
        <p:grpSpPr>
          <a:xfrm>
            <a:off x="1035214" y="3472137"/>
            <a:ext cx="6530403" cy="4659630"/>
            <a:chOff x="0" y="0"/>
            <a:chExt cx="8707204" cy="6212840"/>
          </a:xfrm>
        </p:grpSpPr>
        <p:sp>
          <p:nvSpPr>
            <p:cNvPr id="13" name="TextBox 13"/>
            <p:cNvSpPr txBox="1"/>
            <p:nvPr/>
          </p:nvSpPr>
          <p:spPr>
            <a:xfrm>
              <a:off x="0" y="361950"/>
              <a:ext cx="8707204" cy="3844290"/>
            </a:xfrm>
            <a:prstGeom prst="rect">
              <a:avLst/>
            </a:prstGeom>
          </p:spPr>
          <p:txBody>
            <a:bodyPr lIns="0" tIns="0" rIns="0" bIns="0" rtlCol="0" anchor="t">
              <a:spAutoFit/>
            </a:bodyPr>
            <a:lstStyle/>
            <a:p>
              <a:pPr algn="ctr">
                <a:lnSpc>
                  <a:spcPts val="10560"/>
                </a:lnSpc>
              </a:pPr>
              <a:r>
                <a:rPr lang="en-US" sz="12000" spc="179">
                  <a:solidFill>
                    <a:srgbClr val="FFFFFF"/>
                  </a:solidFill>
                  <a:latin typeface="Fredoka One"/>
                </a:rPr>
                <a:t>Drone Collision</a:t>
              </a:r>
            </a:p>
          </p:txBody>
        </p:sp>
        <p:sp>
          <p:nvSpPr>
            <p:cNvPr id="14" name="TextBox 14"/>
            <p:cNvSpPr txBox="1"/>
            <p:nvPr/>
          </p:nvSpPr>
          <p:spPr>
            <a:xfrm>
              <a:off x="0" y="4215765"/>
              <a:ext cx="8246807" cy="1997075"/>
            </a:xfrm>
            <a:prstGeom prst="rect">
              <a:avLst/>
            </a:prstGeom>
          </p:spPr>
          <p:txBody>
            <a:bodyPr lIns="0" tIns="0" rIns="0" bIns="0" rtlCol="0" anchor="t">
              <a:spAutoFit/>
            </a:bodyPr>
            <a:lstStyle/>
            <a:p>
              <a:pPr algn="ctr">
                <a:lnSpc>
                  <a:spcPts val="5850"/>
                </a:lnSpc>
              </a:pPr>
              <a:r>
                <a:rPr lang="en-US" sz="5000" spc="1000">
                  <a:solidFill>
                    <a:srgbClr val="FFFFFF"/>
                  </a:solidFill>
                  <a:latin typeface="Glacial Indifference Bold"/>
                </a:rPr>
                <a:t>AVOIDANCE SYSTEM</a:t>
              </a:r>
            </a:p>
          </p:txBody>
        </p:sp>
      </p:grpSp>
      <p:sp>
        <p:nvSpPr>
          <p:cNvPr id="15" name="TextBox 1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6" name="TextBox 16"/>
          <p:cNvSpPr txBox="1"/>
          <p:nvPr/>
        </p:nvSpPr>
        <p:spPr>
          <a:xfrm>
            <a:off x="1880170" y="8065092"/>
            <a:ext cx="4447104" cy="580390"/>
          </a:xfrm>
          <a:prstGeom prst="rect">
            <a:avLst/>
          </a:prstGeom>
        </p:spPr>
        <p:txBody>
          <a:bodyPr lIns="0" tIns="0" rIns="0" bIns="0" rtlCol="0" anchor="t">
            <a:spAutoFit/>
          </a:bodyPr>
          <a:lstStyle/>
          <a:p>
            <a:pPr algn="ctr">
              <a:lnSpc>
                <a:spcPts val="4759"/>
              </a:lnSpc>
            </a:pPr>
            <a:r>
              <a:rPr lang="en-US" sz="3399">
                <a:solidFill>
                  <a:srgbClr val="FFFFFF"/>
                </a:solidFill>
                <a:latin typeface="Solway"/>
              </a:rPr>
              <a:t>Jan 2022 - May 2022</a:t>
            </a:r>
          </a:p>
        </p:txBody>
      </p:sp>
      <p:sp>
        <p:nvSpPr>
          <p:cNvPr id="17" name="TextBox 17"/>
          <p:cNvSpPr txBox="1"/>
          <p:nvPr/>
        </p:nvSpPr>
        <p:spPr>
          <a:xfrm>
            <a:off x="9222879" y="8046042"/>
            <a:ext cx="7068026" cy="1552576"/>
          </a:xfrm>
          <a:prstGeom prst="rect">
            <a:avLst/>
          </a:prstGeom>
        </p:spPr>
        <p:txBody>
          <a:bodyPr lIns="0" tIns="0" rIns="0" bIns="0" rtlCol="0" anchor="t">
            <a:spAutoFit/>
          </a:bodyPr>
          <a:lstStyle/>
          <a:p>
            <a:pPr algn="ctr">
              <a:lnSpc>
                <a:spcPts val="6299"/>
              </a:lnSpc>
            </a:pPr>
            <a:r>
              <a:rPr lang="en-US" sz="4499">
                <a:solidFill>
                  <a:srgbClr val="FFFFFF"/>
                </a:solidFill>
                <a:latin typeface="Quicksand Bold"/>
              </a:rPr>
              <a:t>Under the supervision of :</a:t>
            </a:r>
          </a:p>
          <a:p>
            <a:pPr algn="ctr">
              <a:lnSpc>
                <a:spcPts val="6299"/>
              </a:lnSpc>
            </a:pPr>
            <a:r>
              <a:rPr lang="en-US" sz="4499">
                <a:solidFill>
                  <a:srgbClr val="FFFFFF"/>
                </a:solidFill>
                <a:latin typeface="Quicksand Bold"/>
              </a:rPr>
              <a:t>Dr. Joy Prakash Misra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708" t="4362" b="345"/>
          <a:stretch>
            <a:fillRect/>
          </a:stretch>
        </p:blipFill>
        <p:spPr>
          <a:xfrm>
            <a:off x="0" y="0"/>
            <a:ext cx="18288000" cy="10287000"/>
          </a:xfrm>
          <a:prstGeom prst="rect">
            <a:avLst/>
          </a:prstGeom>
        </p:spPr>
      </p:pic>
      <p:grpSp>
        <p:nvGrpSpPr>
          <p:cNvPr id="3" name="Group 3"/>
          <p:cNvGrpSpPr/>
          <p:nvPr/>
        </p:nvGrpSpPr>
        <p:grpSpPr>
          <a:xfrm>
            <a:off x="0" y="0"/>
            <a:ext cx="1046258" cy="10664950"/>
            <a:chOff x="0" y="0"/>
            <a:chExt cx="1395010" cy="14219934"/>
          </a:xfrm>
        </p:grpSpPr>
        <p:sp>
          <p:nvSpPr>
            <p:cNvPr id="4" name="AutoShape 4"/>
            <p:cNvSpPr/>
            <p:nvPr/>
          </p:nvSpPr>
          <p:spPr>
            <a:xfrm>
              <a:off x="0" y="0"/>
              <a:ext cx="1395010" cy="14219934"/>
            </a:xfrm>
            <a:prstGeom prst="rect">
              <a:avLst/>
            </a:prstGeom>
            <a:solidFill>
              <a:srgbClr val="1E1E1E"/>
            </a:solidFill>
          </p:spPr>
        </p:sp>
        <p:sp>
          <p:nvSpPr>
            <p:cNvPr id="5" name="TextBox 5"/>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10</a:t>
              </a:r>
            </a:p>
          </p:txBody>
        </p:sp>
      </p:grpSp>
      <p:grpSp>
        <p:nvGrpSpPr>
          <p:cNvPr id="6" name="Group 6"/>
          <p:cNvGrpSpPr/>
          <p:nvPr/>
        </p:nvGrpSpPr>
        <p:grpSpPr>
          <a:xfrm>
            <a:off x="793705" y="1028700"/>
            <a:ext cx="17494295" cy="408991"/>
            <a:chOff x="0" y="0"/>
            <a:chExt cx="23325727" cy="545322"/>
          </a:xfrm>
        </p:grpSpPr>
        <p:sp>
          <p:nvSpPr>
            <p:cNvPr id="7" name="AutoShape 7"/>
            <p:cNvSpPr/>
            <p:nvPr/>
          </p:nvSpPr>
          <p:spPr>
            <a:xfrm rot="-10800000">
              <a:off x="250414" y="0"/>
              <a:ext cx="12700" cy="545322"/>
            </a:xfrm>
            <a:prstGeom prst="rect">
              <a:avLst/>
            </a:prstGeom>
            <a:solidFill>
              <a:srgbClr val="FFFFFF"/>
            </a:solidFill>
          </p:spPr>
        </p:sp>
        <p:sp>
          <p:nvSpPr>
            <p:cNvPr id="8" name="AutoShape 8"/>
            <p:cNvSpPr/>
            <p:nvPr/>
          </p:nvSpPr>
          <p:spPr>
            <a:xfrm>
              <a:off x="0" y="266311"/>
              <a:ext cx="23325727" cy="12700"/>
            </a:xfrm>
            <a:prstGeom prst="rect">
              <a:avLst/>
            </a:prstGeom>
            <a:solidFill>
              <a:srgbClr val="FFFFFF"/>
            </a:solidFill>
          </p:spPr>
        </p:sp>
      </p:grpSp>
      <p:pic>
        <p:nvPicPr>
          <p:cNvPr id="9" name="Picture 9"/>
          <p:cNvPicPr>
            <a:picLocks noChangeAspect="1"/>
          </p:cNvPicPr>
          <p:nvPr/>
        </p:nvPicPr>
        <p:blipFill>
          <a:blip r:embed="rId3"/>
          <a:srcRect t="3927" b="3927"/>
          <a:stretch>
            <a:fillRect/>
          </a:stretch>
        </p:blipFill>
        <p:spPr>
          <a:xfrm>
            <a:off x="1579772" y="3176635"/>
            <a:ext cx="15922162" cy="39337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474330" y="549821"/>
            <a:ext cx="17813670" cy="1679575"/>
          </a:xfrm>
          <a:prstGeom prst="rect">
            <a:avLst/>
          </a:prstGeom>
        </p:spPr>
        <p:txBody>
          <a:bodyPr lIns="0" tIns="0" rIns="0" bIns="0" rtlCol="0" anchor="t">
            <a:spAutoFit/>
          </a:bodyPr>
          <a:lstStyle/>
          <a:p>
            <a:pPr algn="ctr">
              <a:lnSpc>
                <a:spcPts val="6500"/>
              </a:lnSpc>
            </a:pPr>
            <a:r>
              <a:rPr lang="en-US" sz="6500" spc="1027">
                <a:solidFill>
                  <a:srgbClr val="040B6B"/>
                </a:solidFill>
                <a:latin typeface="HK Modular Bold Italics"/>
              </a:rPr>
              <a:t>FLIGHT CONTROL ALGORITHM</a:t>
            </a:r>
          </a:p>
        </p:txBody>
      </p:sp>
      <p:sp>
        <p:nvSpPr>
          <p:cNvPr id="4" name="TextBox 4"/>
          <p:cNvSpPr txBox="1"/>
          <p:nvPr/>
        </p:nvSpPr>
        <p:spPr>
          <a:xfrm>
            <a:off x="187720" y="2284323"/>
            <a:ext cx="17912560" cy="2272030"/>
          </a:xfrm>
          <a:prstGeom prst="rect">
            <a:avLst/>
          </a:prstGeom>
        </p:spPr>
        <p:txBody>
          <a:bodyPr lIns="0" tIns="0" rIns="0" bIns="0" rtlCol="0" anchor="t">
            <a:spAutoFit/>
          </a:bodyPr>
          <a:lstStyle/>
          <a:p>
            <a:pPr>
              <a:lnSpc>
                <a:spcPts val="6019"/>
              </a:lnSpc>
            </a:pPr>
            <a:r>
              <a:rPr lang="en-US" sz="4299">
                <a:solidFill>
                  <a:srgbClr val="000000"/>
                </a:solidFill>
                <a:latin typeface="Solway"/>
              </a:rPr>
              <a:t>The algorithm is designed to send high-level commands to the quadrotor like forward translational speed, constant height, and rotational velocity</a:t>
            </a:r>
          </a:p>
        </p:txBody>
      </p:sp>
      <p:grpSp>
        <p:nvGrpSpPr>
          <p:cNvPr id="5" name="Group 5"/>
          <p:cNvGrpSpPr/>
          <p:nvPr/>
        </p:nvGrpSpPr>
        <p:grpSpPr>
          <a:xfrm>
            <a:off x="17241742" y="-6962"/>
            <a:ext cx="1046258" cy="10671912"/>
            <a:chOff x="0" y="0"/>
            <a:chExt cx="1395010" cy="14229216"/>
          </a:xfrm>
        </p:grpSpPr>
        <p:sp>
          <p:nvSpPr>
            <p:cNvPr id="6" name="AutoShape 6"/>
            <p:cNvSpPr/>
            <p:nvPr/>
          </p:nvSpPr>
          <p:spPr>
            <a:xfrm>
              <a:off x="0" y="0"/>
              <a:ext cx="1395010" cy="14229216"/>
            </a:xfrm>
            <a:prstGeom prst="rect">
              <a:avLst/>
            </a:prstGeom>
            <a:solidFill>
              <a:srgbClr val="1E1E1E"/>
            </a:solidFill>
          </p:spPr>
        </p:sp>
        <p:sp>
          <p:nvSpPr>
            <p:cNvPr id="7" name="TextBox 7"/>
            <p:cNvSpPr txBox="1"/>
            <p:nvPr/>
          </p:nvSpPr>
          <p:spPr>
            <a:xfrm>
              <a:off x="344129" y="12599785"/>
              <a:ext cx="706752" cy="548162"/>
            </a:xfrm>
            <a:prstGeom prst="rect">
              <a:avLst/>
            </a:prstGeom>
          </p:spPr>
          <p:txBody>
            <a:bodyPr lIns="0" tIns="0" rIns="0" bIns="0" rtlCol="0" anchor="t">
              <a:spAutoFit/>
            </a:bodyPr>
            <a:lstStyle/>
            <a:p>
              <a:pPr algn="ctr">
                <a:lnSpc>
                  <a:spcPts val="3080"/>
                </a:lnSpc>
              </a:pPr>
              <a:r>
                <a:rPr lang="en-US" sz="2800">
                  <a:solidFill>
                    <a:srgbClr val="FFFFFF"/>
                  </a:solidFill>
                  <a:latin typeface="Inter"/>
                </a:rPr>
                <a:t>11</a:t>
              </a:r>
            </a:p>
          </p:txBody>
        </p:sp>
      </p:grpSp>
      <p:pic>
        <p:nvPicPr>
          <p:cNvPr id="8" name="Picture 8"/>
          <p:cNvPicPr>
            <a:picLocks noChangeAspect="1"/>
          </p:cNvPicPr>
          <p:nvPr/>
        </p:nvPicPr>
        <p:blipFill>
          <a:blip r:embed="rId3"/>
          <a:srcRect/>
          <a:stretch>
            <a:fillRect/>
          </a:stretch>
        </p:blipFill>
        <p:spPr>
          <a:xfrm>
            <a:off x="4281039" y="4708753"/>
            <a:ext cx="9725922" cy="50994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01" t="6603" r="330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172891" y="4641779"/>
            <a:ext cx="7662085" cy="5178222"/>
          </a:xfrm>
          <a:prstGeom prst="rect">
            <a:avLst/>
          </a:prstGeom>
        </p:spPr>
      </p:pic>
      <p:grpSp>
        <p:nvGrpSpPr>
          <p:cNvPr id="4" name="Group 4"/>
          <p:cNvGrpSpPr/>
          <p:nvPr/>
        </p:nvGrpSpPr>
        <p:grpSpPr>
          <a:xfrm>
            <a:off x="0" y="-6962"/>
            <a:ext cx="1046258" cy="10671912"/>
            <a:chOff x="0" y="0"/>
            <a:chExt cx="1395010" cy="14229216"/>
          </a:xfrm>
        </p:grpSpPr>
        <p:sp>
          <p:nvSpPr>
            <p:cNvPr id="5" name="AutoShape 5"/>
            <p:cNvSpPr/>
            <p:nvPr/>
          </p:nvSpPr>
          <p:spPr>
            <a:xfrm>
              <a:off x="0" y="0"/>
              <a:ext cx="1395010" cy="14229216"/>
            </a:xfrm>
            <a:prstGeom prst="rect">
              <a:avLst/>
            </a:prstGeom>
            <a:solidFill>
              <a:srgbClr val="1E1E1E"/>
            </a:solidFill>
          </p:spPr>
        </p:sp>
        <p:sp>
          <p:nvSpPr>
            <p:cNvPr id="6" name="TextBox 6"/>
            <p:cNvSpPr txBox="1"/>
            <p:nvPr/>
          </p:nvSpPr>
          <p:spPr>
            <a:xfrm>
              <a:off x="344129" y="12599785"/>
              <a:ext cx="706752" cy="548162"/>
            </a:xfrm>
            <a:prstGeom prst="rect">
              <a:avLst/>
            </a:prstGeom>
          </p:spPr>
          <p:txBody>
            <a:bodyPr lIns="0" tIns="0" rIns="0" bIns="0" rtlCol="0" anchor="t">
              <a:spAutoFit/>
            </a:bodyPr>
            <a:lstStyle/>
            <a:p>
              <a:pPr algn="ctr">
                <a:lnSpc>
                  <a:spcPts val="3080"/>
                </a:lnSpc>
              </a:pPr>
              <a:r>
                <a:rPr lang="en-US" sz="2800">
                  <a:solidFill>
                    <a:srgbClr val="FFFFFF"/>
                  </a:solidFill>
                  <a:latin typeface="Inter"/>
                </a:rPr>
                <a:t>12</a:t>
              </a:r>
            </a:p>
          </p:txBody>
        </p:sp>
      </p:grpSp>
      <p:sp>
        <p:nvSpPr>
          <p:cNvPr id="7" name="TextBox 7"/>
          <p:cNvSpPr txBox="1"/>
          <p:nvPr/>
        </p:nvSpPr>
        <p:spPr>
          <a:xfrm>
            <a:off x="3341727" y="807107"/>
            <a:ext cx="11604546" cy="949325"/>
          </a:xfrm>
          <a:prstGeom prst="rect">
            <a:avLst/>
          </a:prstGeom>
        </p:spPr>
        <p:txBody>
          <a:bodyPr lIns="0" tIns="0" rIns="0" bIns="0" rtlCol="0" anchor="t">
            <a:spAutoFit/>
          </a:bodyPr>
          <a:lstStyle/>
          <a:p>
            <a:pPr algn="just">
              <a:lnSpc>
                <a:spcPts val="7000"/>
              </a:lnSpc>
            </a:pPr>
            <a:r>
              <a:rPr lang="en-US" sz="7000" spc="1106">
                <a:solidFill>
                  <a:srgbClr val="040B6B"/>
                </a:solidFill>
                <a:latin typeface="HK Modular Bold Italics"/>
              </a:rPr>
              <a:t>BUG ALGORITHM</a:t>
            </a:r>
          </a:p>
        </p:txBody>
      </p:sp>
      <p:sp>
        <p:nvSpPr>
          <p:cNvPr id="8" name="TextBox 8"/>
          <p:cNvSpPr txBox="1"/>
          <p:nvPr/>
        </p:nvSpPr>
        <p:spPr>
          <a:xfrm>
            <a:off x="1046258" y="1946646"/>
            <a:ext cx="17061562" cy="2950845"/>
          </a:xfrm>
          <a:prstGeom prst="rect">
            <a:avLst/>
          </a:prstGeom>
        </p:spPr>
        <p:txBody>
          <a:bodyPr lIns="0" tIns="0" rIns="0" bIns="0" rtlCol="0" anchor="t">
            <a:spAutoFit/>
          </a:bodyPr>
          <a:lstStyle/>
          <a:p>
            <a:pPr marL="906780" lvl="1" indent="-453390">
              <a:lnSpc>
                <a:spcPts val="5880"/>
              </a:lnSpc>
              <a:buFont typeface="Arial"/>
              <a:buChar char="•"/>
            </a:pPr>
            <a:r>
              <a:rPr lang="en-US" sz="4200">
                <a:solidFill>
                  <a:srgbClr val="000000"/>
                </a:solidFill>
                <a:latin typeface="Solway"/>
              </a:rPr>
              <a:t>The goal of this algorithm is to generate a collision free path from a start point to a goal point. </a:t>
            </a:r>
          </a:p>
          <a:p>
            <a:pPr marL="906780" lvl="1" indent="-453390" algn="just">
              <a:lnSpc>
                <a:spcPts val="5880"/>
              </a:lnSpc>
              <a:buFont typeface="Arial"/>
              <a:buChar char="•"/>
            </a:pPr>
            <a:r>
              <a:rPr lang="en-US" sz="4200">
                <a:solidFill>
                  <a:srgbClr val="000000"/>
                </a:solidFill>
                <a:latin typeface="Solway"/>
              </a:rPr>
              <a:t>The underlying principle is based on contouring the detected obstacles.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734" b="11734"/>
          <a:stretch>
            <a:fillRect/>
          </a:stretch>
        </p:blipFill>
        <p:spPr>
          <a:xfrm>
            <a:off x="0" y="0"/>
            <a:ext cx="18288000" cy="10287000"/>
          </a:xfrm>
          <a:prstGeom prst="rect">
            <a:avLst/>
          </a:prstGeom>
        </p:spPr>
      </p:pic>
      <p:sp>
        <p:nvSpPr>
          <p:cNvPr id="3" name="TextBox 3"/>
          <p:cNvSpPr txBox="1"/>
          <p:nvPr/>
        </p:nvSpPr>
        <p:spPr>
          <a:xfrm>
            <a:off x="0" y="747816"/>
            <a:ext cx="18288000" cy="1835150"/>
          </a:xfrm>
          <a:prstGeom prst="rect">
            <a:avLst/>
          </a:prstGeom>
        </p:spPr>
        <p:txBody>
          <a:bodyPr lIns="0" tIns="0" rIns="0" bIns="0" rtlCol="0" anchor="t">
            <a:spAutoFit/>
          </a:bodyPr>
          <a:lstStyle/>
          <a:p>
            <a:pPr algn="ctr">
              <a:lnSpc>
                <a:spcPts val="7000"/>
              </a:lnSpc>
            </a:pPr>
            <a:r>
              <a:rPr lang="en-US" sz="7000" spc="1106">
                <a:solidFill>
                  <a:srgbClr val="040B6B"/>
                </a:solidFill>
                <a:latin typeface="HK Modular Bold Italics"/>
              </a:rPr>
              <a:t>POTENTIAL FIELD METHOD</a:t>
            </a:r>
          </a:p>
        </p:txBody>
      </p:sp>
      <p:grpSp>
        <p:nvGrpSpPr>
          <p:cNvPr id="4" name="Group 4"/>
          <p:cNvGrpSpPr/>
          <p:nvPr/>
        </p:nvGrpSpPr>
        <p:grpSpPr>
          <a:xfrm>
            <a:off x="17241742" y="-6962"/>
            <a:ext cx="1046258" cy="10671912"/>
            <a:chOff x="0" y="0"/>
            <a:chExt cx="1395010" cy="14229216"/>
          </a:xfrm>
        </p:grpSpPr>
        <p:sp>
          <p:nvSpPr>
            <p:cNvPr id="5" name="AutoShape 5"/>
            <p:cNvSpPr/>
            <p:nvPr/>
          </p:nvSpPr>
          <p:spPr>
            <a:xfrm>
              <a:off x="0" y="0"/>
              <a:ext cx="1395010" cy="14229216"/>
            </a:xfrm>
            <a:prstGeom prst="rect">
              <a:avLst/>
            </a:prstGeom>
            <a:solidFill>
              <a:srgbClr val="1E1E1E"/>
            </a:solidFill>
          </p:spPr>
        </p:sp>
        <p:sp>
          <p:nvSpPr>
            <p:cNvPr id="6" name="TextBox 6"/>
            <p:cNvSpPr txBox="1"/>
            <p:nvPr/>
          </p:nvSpPr>
          <p:spPr>
            <a:xfrm>
              <a:off x="344129" y="12599785"/>
              <a:ext cx="706752" cy="548162"/>
            </a:xfrm>
            <a:prstGeom prst="rect">
              <a:avLst/>
            </a:prstGeom>
          </p:spPr>
          <p:txBody>
            <a:bodyPr lIns="0" tIns="0" rIns="0" bIns="0" rtlCol="0" anchor="t">
              <a:spAutoFit/>
            </a:bodyPr>
            <a:lstStyle/>
            <a:p>
              <a:pPr algn="ctr">
                <a:lnSpc>
                  <a:spcPts val="3080"/>
                </a:lnSpc>
              </a:pPr>
              <a:r>
                <a:rPr lang="en-US" sz="2800">
                  <a:solidFill>
                    <a:srgbClr val="FFFFFF"/>
                  </a:solidFill>
                  <a:latin typeface="Inter"/>
                </a:rPr>
                <a:t>13</a:t>
              </a:r>
            </a:p>
          </p:txBody>
        </p:sp>
      </p:grpSp>
      <p:sp>
        <p:nvSpPr>
          <p:cNvPr id="7" name="TextBox 7"/>
          <p:cNvSpPr txBox="1"/>
          <p:nvPr/>
        </p:nvSpPr>
        <p:spPr>
          <a:xfrm>
            <a:off x="0" y="2896222"/>
            <a:ext cx="17059065" cy="5680921"/>
          </a:xfrm>
          <a:prstGeom prst="rect">
            <a:avLst/>
          </a:prstGeom>
        </p:spPr>
        <p:txBody>
          <a:bodyPr lIns="0" tIns="0" rIns="0" bIns="0" rtlCol="0" anchor="t">
            <a:spAutoFit/>
          </a:bodyPr>
          <a:lstStyle/>
          <a:p>
            <a:pPr marL="999426" lvl="1" indent="-499713" algn="just">
              <a:lnSpc>
                <a:spcPts val="6480"/>
              </a:lnSpc>
              <a:buFont typeface="Arial"/>
              <a:buChar char="•"/>
            </a:pPr>
            <a:r>
              <a:rPr lang="en-US" sz="4629">
                <a:solidFill>
                  <a:srgbClr val="000000"/>
                </a:solidFill>
                <a:latin typeface="Solway"/>
              </a:rPr>
              <a:t>Path planning using artificial potential fields is based on a simple and powerful principle.</a:t>
            </a:r>
          </a:p>
          <a:p>
            <a:pPr marL="999426" lvl="1" indent="-499713" algn="just">
              <a:lnSpc>
                <a:spcPts val="6480"/>
              </a:lnSpc>
              <a:buFont typeface="Arial"/>
              <a:buChar char="•"/>
            </a:pPr>
            <a:r>
              <a:rPr lang="en-US" sz="4629">
                <a:solidFill>
                  <a:srgbClr val="000000"/>
                </a:solidFill>
                <a:latin typeface="Solway"/>
              </a:rPr>
              <a:t> The drone is considered as a particle that moves immersed in a potential field generated by goal and by the obstacles present in the environment. </a:t>
            </a:r>
          </a:p>
          <a:p>
            <a:pPr marL="999426" lvl="1" indent="-499713" algn="just">
              <a:lnSpc>
                <a:spcPts val="6480"/>
              </a:lnSpc>
              <a:buFont typeface="Arial"/>
              <a:buChar char="•"/>
            </a:pPr>
            <a:r>
              <a:rPr lang="en-US" sz="4629">
                <a:solidFill>
                  <a:srgbClr val="000000"/>
                </a:solidFill>
                <a:latin typeface="Solway"/>
              </a:rPr>
              <a:t>The goal generates an attractive potential while each obstacle generates a repulsive potential.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376598" y="1028700"/>
            <a:ext cx="7386975" cy="7415680"/>
          </a:xfrm>
          <a:prstGeom prst="rect">
            <a:avLst/>
          </a:prstGeom>
        </p:spPr>
      </p:pic>
      <p:grpSp>
        <p:nvGrpSpPr>
          <p:cNvPr id="4" name="Group 4"/>
          <p:cNvGrpSpPr/>
          <p:nvPr/>
        </p:nvGrpSpPr>
        <p:grpSpPr>
          <a:xfrm>
            <a:off x="0" y="-195937"/>
            <a:ext cx="1046258" cy="10671912"/>
            <a:chOff x="0" y="0"/>
            <a:chExt cx="1395010" cy="14229216"/>
          </a:xfrm>
        </p:grpSpPr>
        <p:sp>
          <p:nvSpPr>
            <p:cNvPr id="5" name="AutoShape 5"/>
            <p:cNvSpPr/>
            <p:nvPr/>
          </p:nvSpPr>
          <p:spPr>
            <a:xfrm>
              <a:off x="0" y="0"/>
              <a:ext cx="1395010" cy="14229216"/>
            </a:xfrm>
            <a:prstGeom prst="rect">
              <a:avLst/>
            </a:prstGeom>
            <a:solidFill>
              <a:srgbClr val="1E1E1E"/>
            </a:solidFill>
          </p:spPr>
        </p:sp>
        <p:sp>
          <p:nvSpPr>
            <p:cNvPr id="6" name="TextBox 6"/>
            <p:cNvSpPr txBox="1"/>
            <p:nvPr/>
          </p:nvSpPr>
          <p:spPr>
            <a:xfrm>
              <a:off x="344129" y="12599785"/>
              <a:ext cx="706752" cy="548162"/>
            </a:xfrm>
            <a:prstGeom prst="rect">
              <a:avLst/>
            </a:prstGeom>
          </p:spPr>
          <p:txBody>
            <a:bodyPr lIns="0" tIns="0" rIns="0" bIns="0" rtlCol="0" anchor="t">
              <a:spAutoFit/>
            </a:bodyPr>
            <a:lstStyle/>
            <a:p>
              <a:pPr algn="ctr">
                <a:lnSpc>
                  <a:spcPts val="3080"/>
                </a:lnSpc>
              </a:pPr>
              <a:r>
                <a:rPr lang="en-US" sz="2800">
                  <a:solidFill>
                    <a:srgbClr val="FFFFFF"/>
                  </a:solidFill>
                  <a:latin typeface="Inter"/>
                </a:rPr>
                <a:t>14</a:t>
              </a:r>
            </a:p>
          </p:txBody>
        </p:sp>
      </p:grpSp>
      <p:sp>
        <p:nvSpPr>
          <p:cNvPr id="7" name="TextBox 7"/>
          <p:cNvSpPr txBox="1"/>
          <p:nvPr/>
        </p:nvSpPr>
        <p:spPr>
          <a:xfrm>
            <a:off x="5938585" y="8677910"/>
            <a:ext cx="8263001" cy="580390"/>
          </a:xfrm>
          <a:prstGeom prst="rect">
            <a:avLst/>
          </a:prstGeom>
        </p:spPr>
        <p:txBody>
          <a:bodyPr lIns="0" tIns="0" rIns="0" bIns="0" rtlCol="0" anchor="t">
            <a:spAutoFit/>
          </a:bodyPr>
          <a:lstStyle/>
          <a:p>
            <a:pPr algn="ctr">
              <a:lnSpc>
                <a:spcPts val="4759"/>
              </a:lnSpc>
            </a:pPr>
            <a:r>
              <a:rPr lang="en-US" sz="3399">
                <a:solidFill>
                  <a:srgbClr val="000000"/>
                </a:solidFill>
                <a:latin typeface="Solway"/>
              </a:rPr>
              <a:t>Potential field from start to goal point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38225" y="8102333"/>
            <a:ext cx="4589934" cy="1155967"/>
            <a:chOff x="0" y="0"/>
            <a:chExt cx="6119913" cy="1541290"/>
          </a:xfrm>
        </p:grpSpPr>
        <p:grpSp>
          <p:nvGrpSpPr>
            <p:cNvPr id="3" name="Group 3"/>
            <p:cNvGrpSpPr/>
            <p:nvPr/>
          </p:nvGrpSpPr>
          <p:grpSpPr>
            <a:xfrm>
              <a:off x="0" y="0"/>
              <a:ext cx="6119913" cy="1541290"/>
              <a:chOff x="0" y="0"/>
              <a:chExt cx="20574832" cy="5181736"/>
            </a:xfrm>
          </p:grpSpPr>
          <p:sp>
            <p:nvSpPr>
              <p:cNvPr id="4" name="Freeform 4"/>
              <p:cNvSpPr/>
              <p:nvPr/>
            </p:nvSpPr>
            <p:spPr>
              <a:xfrm>
                <a:off x="0" y="0"/>
                <a:ext cx="20574833" cy="5181736"/>
              </a:xfrm>
              <a:custGeom>
                <a:avLst/>
                <a:gdLst/>
                <a:ahLst/>
                <a:cxnLst/>
                <a:rect l="l" t="t" r="r" b="b"/>
                <a:pathLst>
                  <a:path w="20574833" h="5181736">
                    <a:moveTo>
                      <a:pt x="20450372" y="59690"/>
                    </a:moveTo>
                    <a:cubicBezTo>
                      <a:pt x="20485933" y="59690"/>
                      <a:pt x="20515142" y="88900"/>
                      <a:pt x="20515142" y="124460"/>
                    </a:cubicBezTo>
                    <a:lnTo>
                      <a:pt x="20515142" y="5057276"/>
                    </a:lnTo>
                    <a:cubicBezTo>
                      <a:pt x="20515142" y="5092836"/>
                      <a:pt x="20485933" y="5122046"/>
                      <a:pt x="20450372" y="5122046"/>
                    </a:cubicBezTo>
                    <a:lnTo>
                      <a:pt x="124460" y="5122046"/>
                    </a:lnTo>
                    <a:cubicBezTo>
                      <a:pt x="88900" y="5122046"/>
                      <a:pt x="59690" y="5092836"/>
                      <a:pt x="59690" y="5057276"/>
                    </a:cubicBezTo>
                    <a:lnTo>
                      <a:pt x="59690" y="124460"/>
                    </a:lnTo>
                    <a:cubicBezTo>
                      <a:pt x="59690" y="88900"/>
                      <a:pt x="88900" y="59690"/>
                      <a:pt x="124460" y="59690"/>
                    </a:cubicBezTo>
                    <a:lnTo>
                      <a:pt x="20450372" y="59690"/>
                    </a:lnTo>
                    <a:moveTo>
                      <a:pt x="20450372" y="0"/>
                    </a:moveTo>
                    <a:lnTo>
                      <a:pt x="124460" y="0"/>
                    </a:lnTo>
                    <a:cubicBezTo>
                      <a:pt x="55880" y="0"/>
                      <a:pt x="0" y="55880"/>
                      <a:pt x="0" y="124460"/>
                    </a:cubicBezTo>
                    <a:lnTo>
                      <a:pt x="0" y="5057276"/>
                    </a:lnTo>
                    <a:cubicBezTo>
                      <a:pt x="0" y="5125857"/>
                      <a:pt x="55880" y="5181736"/>
                      <a:pt x="124460" y="5181736"/>
                    </a:cubicBezTo>
                    <a:lnTo>
                      <a:pt x="20450372" y="5181736"/>
                    </a:lnTo>
                    <a:cubicBezTo>
                      <a:pt x="20518952" y="5181736"/>
                      <a:pt x="20574833" y="5125857"/>
                      <a:pt x="20574833" y="5057276"/>
                    </a:cubicBezTo>
                    <a:lnTo>
                      <a:pt x="20574833" y="124460"/>
                    </a:lnTo>
                    <a:cubicBezTo>
                      <a:pt x="20574833" y="55880"/>
                      <a:pt x="20518952" y="0"/>
                      <a:pt x="20450372" y="0"/>
                    </a:cubicBezTo>
                    <a:close/>
                  </a:path>
                </a:pathLst>
              </a:custGeom>
              <a:solidFill>
                <a:srgbClr val="FFFFFF"/>
              </a:solidFill>
            </p:spPr>
          </p:sp>
        </p:grpSp>
        <p:sp>
          <p:nvSpPr>
            <p:cNvPr id="5" name="TextBox 5"/>
            <p:cNvSpPr txBox="1"/>
            <p:nvPr/>
          </p:nvSpPr>
          <p:spPr>
            <a:xfrm>
              <a:off x="447545" y="546604"/>
              <a:ext cx="5224823" cy="467132"/>
            </a:xfrm>
            <a:prstGeom prst="rect">
              <a:avLst/>
            </a:prstGeom>
          </p:spPr>
          <p:txBody>
            <a:bodyPr lIns="0" tIns="0" rIns="0" bIns="0" rtlCol="0" anchor="t">
              <a:spAutoFit/>
            </a:bodyPr>
            <a:lstStyle/>
            <a:p>
              <a:pPr algn="ctr">
                <a:lnSpc>
                  <a:spcPts val="2640"/>
                </a:lnSpc>
              </a:pPr>
              <a:r>
                <a:rPr lang="en-US" sz="2400">
                  <a:solidFill>
                    <a:srgbClr val="FFFFFF"/>
                  </a:solidFill>
                  <a:latin typeface="Inter"/>
                </a:rPr>
                <a:t>DCAS</a:t>
              </a:r>
            </a:p>
          </p:txBody>
        </p:sp>
      </p:grpSp>
      <p:grpSp>
        <p:nvGrpSpPr>
          <p:cNvPr id="6" name="Group 6"/>
          <p:cNvGrpSpPr/>
          <p:nvPr/>
        </p:nvGrpSpPr>
        <p:grpSpPr>
          <a:xfrm>
            <a:off x="0" y="3531228"/>
            <a:ext cx="7771320" cy="3224543"/>
            <a:chOff x="0" y="0"/>
            <a:chExt cx="10361760" cy="4299391"/>
          </a:xfrm>
        </p:grpSpPr>
        <p:sp>
          <p:nvSpPr>
            <p:cNvPr id="7" name="AutoShape 7"/>
            <p:cNvSpPr/>
            <p:nvPr/>
          </p:nvSpPr>
          <p:spPr>
            <a:xfrm>
              <a:off x="0" y="0"/>
              <a:ext cx="10361760" cy="4299391"/>
            </a:xfrm>
            <a:prstGeom prst="rect">
              <a:avLst/>
            </a:prstGeom>
            <a:solidFill>
              <a:srgbClr val="004A98">
                <a:alpha val="56863"/>
              </a:srgbClr>
            </a:solidFill>
          </p:spPr>
        </p:sp>
        <p:sp>
          <p:nvSpPr>
            <p:cNvPr id="8" name="TextBox 8"/>
            <p:cNvSpPr txBox="1"/>
            <p:nvPr/>
          </p:nvSpPr>
          <p:spPr>
            <a:xfrm>
              <a:off x="1371600" y="1049771"/>
              <a:ext cx="7518561" cy="924738"/>
            </a:xfrm>
            <a:prstGeom prst="rect">
              <a:avLst/>
            </a:prstGeom>
          </p:spPr>
          <p:txBody>
            <a:bodyPr lIns="0" tIns="0" rIns="0" bIns="0" rtlCol="0" anchor="t">
              <a:spAutoFit/>
            </a:bodyPr>
            <a:lstStyle/>
            <a:p>
              <a:pPr>
                <a:lnSpc>
                  <a:spcPts val="5279"/>
                </a:lnSpc>
              </a:pPr>
              <a:r>
                <a:rPr lang="en-US" sz="4799">
                  <a:solidFill>
                    <a:srgbClr val="FFFFFF"/>
                  </a:solidFill>
                  <a:latin typeface="Inter"/>
                </a:rPr>
                <a:t>Conclusion</a:t>
              </a:r>
            </a:p>
          </p:txBody>
        </p:sp>
        <p:sp>
          <p:nvSpPr>
            <p:cNvPr id="9" name="TextBox 9"/>
            <p:cNvSpPr txBox="1"/>
            <p:nvPr/>
          </p:nvSpPr>
          <p:spPr>
            <a:xfrm>
              <a:off x="1371600" y="2736534"/>
              <a:ext cx="7518561" cy="560712"/>
            </a:xfrm>
            <a:prstGeom prst="rect">
              <a:avLst/>
            </a:prstGeom>
          </p:spPr>
          <p:txBody>
            <a:bodyPr lIns="0" tIns="0" rIns="0" bIns="0" rtlCol="0" anchor="t">
              <a:spAutoFit/>
            </a:bodyPr>
            <a:lstStyle/>
            <a:p>
              <a:pPr>
                <a:lnSpc>
                  <a:spcPts val="3600"/>
                </a:lnSpc>
              </a:pPr>
              <a:endParaRPr/>
            </a:p>
          </p:txBody>
        </p:sp>
      </p:grpSp>
      <p:grpSp>
        <p:nvGrpSpPr>
          <p:cNvPr id="10" name="Group 10"/>
          <p:cNvGrpSpPr/>
          <p:nvPr/>
        </p:nvGrpSpPr>
        <p:grpSpPr>
          <a:xfrm>
            <a:off x="17241742" y="-6962"/>
            <a:ext cx="1046258" cy="10671912"/>
            <a:chOff x="0" y="0"/>
            <a:chExt cx="1395010" cy="14229216"/>
          </a:xfrm>
        </p:grpSpPr>
        <p:sp>
          <p:nvSpPr>
            <p:cNvPr id="11" name="AutoShape 11"/>
            <p:cNvSpPr/>
            <p:nvPr/>
          </p:nvSpPr>
          <p:spPr>
            <a:xfrm>
              <a:off x="0" y="0"/>
              <a:ext cx="1395010" cy="14229216"/>
            </a:xfrm>
            <a:prstGeom prst="rect">
              <a:avLst/>
            </a:prstGeom>
            <a:solidFill>
              <a:srgbClr val="1E1E1E"/>
            </a:solidFill>
          </p:spPr>
        </p:sp>
        <p:sp>
          <p:nvSpPr>
            <p:cNvPr id="12" name="TextBox 12"/>
            <p:cNvSpPr txBox="1"/>
            <p:nvPr/>
          </p:nvSpPr>
          <p:spPr>
            <a:xfrm>
              <a:off x="344129" y="12599785"/>
              <a:ext cx="706752" cy="548162"/>
            </a:xfrm>
            <a:prstGeom prst="rect">
              <a:avLst/>
            </a:prstGeom>
          </p:spPr>
          <p:txBody>
            <a:bodyPr lIns="0" tIns="0" rIns="0" bIns="0" rtlCol="0" anchor="t">
              <a:spAutoFit/>
            </a:bodyPr>
            <a:lstStyle/>
            <a:p>
              <a:pPr algn="ctr">
                <a:lnSpc>
                  <a:spcPts val="3080"/>
                </a:lnSpc>
              </a:pPr>
              <a:r>
                <a:rPr lang="en-US" sz="2800">
                  <a:solidFill>
                    <a:srgbClr val="FFFFFF"/>
                  </a:solidFill>
                  <a:latin typeface="Inter"/>
                </a:rPr>
                <a:t>15</a:t>
              </a:r>
            </a:p>
          </p:txBody>
        </p:sp>
      </p:grpSp>
      <p:sp>
        <p:nvSpPr>
          <p:cNvPr id="13" name="TextBox 13"/>
          <p:cNvSpPr txBox="1"/>
          <p:nvPr/>
        </p:nvSpPr>
        <p:spPr>
          <a:xfrm>
            <a:off x="8346043" y="1176046"/>
            <a:ext cx="8094892" cy="8390761"/>
          </a:xfrm>
          <a:prstGeom prst="rect">
            <a:avLst/>
          </a:prstGeom>
        </p:spPr>
        <p:txBody>
          <a:bodyPr lIns="0" tIns="0" rIns="0" bIns="0" rtlCol="0" anchor="t">
            <a:spAutoFit/>
          </a:bodyPr>
          <a:lstStyle/>
          <a:p>
            <a:pPr algn="ctr">
              <a:lnSpc>
                <a:spcPts val="3717"/>
              </a:lnSpc>
            </a:pPr>
            <a:r>
              <a:rPr lang="en-US" sz="2655">
                <a:solidFill>
                  <a:srgbClr val="FFFFFF"/>
                </a:solidFill>
                <a:latin typeface="Open Sans Light Bold"/>
              </a:rPr>
              <a:t>Doing this project we came through various techniques, algorithms, development environments and software. We faced many challenges like non-compatible environments, version mismatches, setting up complicated development tools, steep learning curve, limited time duration to name few but we overcame them and made this project. </a:t>
            </a:r>
          </a:p>
          <a:p>
            <a:pPr algn="ctr">
              <a:lnSpc>
                <a:spcPts val="3717"/>
              </a:lnSpc>
            </a:pPr>
            <a:r>
              <a:rPr lang="en-US" sz="2655">
                <a:solidFill>
                  <a:srgbClr val="FFFFFF"/>
                </a:solidFill>
                <a:latin typeface="Arimo Bold"/>
              </a:rPr>
              <a:t>We found that BUG algorithm utilizes limited computational resources available onboard the QUAV very efficiently unlike DNN based approach which takes considerable time in processing the image captured via camera. Our simulated QUAV achieved all the goals we defined earlier like avoiding obstacles and reaching the pre-defined target position in limited time. </a:t>
            </a:r>
          </a:p>
          <a:p>
            <a:pPr algn="ctr">
              <a:lnSpc>
                <a:spcPts val="3717"/>
              </a:lnSpc>
            </a:pPr>
            <a:endParaRPr lang="en-US" sz="2655">
              <a:solidFill>
                <a:srgbClr val="FFFFFF"/>
              </a:solidFill>
              <a:latin typeface="Arimo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 b="20"/>
          <a:stretch>
            <a:fillRect/>
          </a:stretch>
        </p:blipFill>
        <p:spPr>
          <a:xfrm>
            <a:off x="0" y="0"/>
            <a:ext cx="18288000" cy="10287000"/>
          </a:xfrm>
          <a:prstGeom prst="rect">
            <a:avLst/>
          </a:prstGeom>
        </p:spPr>
      </p:pic>
      <p:grpSp>
        <p:nvGrpSpPr>
          <p:cNvPr id="3" name="Group 3"/>
          <p:cNvGrpSpPr>
            <a:grpSpLocks noChangeAspect="1"/>
          </p:cNvGrpSpPr>
          <p:nvPr/>
        </p:nvGrpSpPr>
        <p:grpSpPr>
          <a:xfrm rot="-5400000">
            <a:off x="6633365" y="507869"/>
            <a:ext cx="5021269" cy="9571615"/>
            <a:chOff x="0" y="0"/>
            <a:chExt cx="3331210" cy="6350000"/>
          </a:xfrm>
        </p:grpSpPr>
        <p:sp>
          <p:nvSpPr>
            <p:cNvPr id="4" name="Freeform 4"/>
            <p:cNvSpPr/>
            <p:nvPr/>
          </p:nvSpPr>
          <p:spPr>
            <a:xfrm>
              <a:off x="0" y="0"/>
              <a:ext cx="3331210" cy="6350000"/>
            </a:xfrm>
            <a:custGeom>
              <a:avLst/>
              <a:gdLst/>
              <a:ahLst/>
              <a:cxnLst/>
              <a:rect l="l" t="t" r="r" b="b"/>
              <a:pathLst>
                <a:path w="3331210" h="635000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3"/>
              <a:stretch>
                <a:fillRect l="-96070" r="-96070"/>
              </a:stretch>
            </a:blipFill>
          </p:spPr>
        </p:sp>
      </p:grpSp>
      <p:grpSp>
        <p:nvGrpSpPr>
          <p:cNvPr id="5" name="Group 5"/>
          <p:cNvGrpSpPr/>
          <p:nvPr/>
        </p:nvGrpSpPr>
        <p:grpSpPr>
          <a:xfrm>
            <a:off x="4358193" y="3945490"/>
            <a:ext cx="9571615" cy="2696373"/>
            <a:chOff x="0" y="0"/>
            <a:chExt cx="12762153" cy="3595164"/>
          </a:xfrm>
        </p:grpSpPr>
        <p:sp>
          <p:nvSpPr>
            <p:cNvPr id="6" name="AutoShape 6"/>
            <p:cNvSpPr/>
            <p:nvPr/>
          </p:nvSpPr>
          <p:spPr>
            <a:xfrm>
              <a:off x="0" y="0"/>
              <a:ext cx="12762153" cy="3595164"/>
            </a:xfrm>
            <a:prstGeom prst="rect">
              <a:avLst/>
            </a:prstGeom>
            <a:solidFill>
              <a:srgbClr val="004A98">
                <a:alpha val="56863"/>
              </a:srgbClr>
            </a:solidFill>
          </p:spPr>
        </p:sp>
        <p:sp>
          <p:nvSpPr>
            <p:cNvPr id="7" name="TextBox 7"/>
            <p:cNvSpPr txBox="1"/>
            <p:nvPr/>
          </p:nvSpPr>
          <p:spPr>
            <a:xfrm>
              <a:off x="1567696" y="919456"/>
              <a:ext cx="9626761" cy="924738"/>
            </a:xfrm>
            <a:prstGeom prst="rect">
              <a:avLst/>
            </a:prstGeom>
          </p:spPr>
          <p:txBody>
            <a:bodyPr lIns="0" tIns="0" rIns="0" bIns="0" rtlCol="0" anchor="t">
              <a:spAutoFit/>
            </a:bodyPr>
            <a:lstStyle/>
            <a:p>
              <a:pPr algn="ctr">
                <a:lnSpc>
                  <a:spcPts val="5279"/>
                </a:lnSpc>
              </a:pPr>
              <a:endParaRPr/>
            </a:p>
          </p:txBody>
        </p:sp>
        <p:sp>
          <p:nvSpPr>
            <p:cNvPr id="8" name="TextBox 8"/>
            <p:cNvSpPr txBox="1"/>
            <p:nvPr/>
          </p:nvSpPr>
          <p:spPr>
            <a:xfrm>
              <a:off x="1567696" y="2162622"/>
              <a:ext cx="9626761" cy="560712"/>
            </a:xfrm>
            <a:prstGeom prst="rect">
              <a:avLst/>
            </a:prstGeom>
          </p:spPr>
          <p:txBody>
            <a:bodyPr lIns="0" tIns="0" rIns="0" bIns="0" rtlCol="0" anchor="t">
              <a:spAutoFit/>
            </a:bodyPr>
            <a:lstStyle/>
            <a:p>
              <a:pPr algn="ctr">
                <a:lnSpc>
                  <a:spcPts val="3600"/>
                </a:lnSpc>
              </a:pPr>
              <a:endParaRPr/>
            </a:p>
          </p:txBody>
        </p:sp>
      </p:grpSp>
      <p:grpSp>
        <p:nvGrpSpPr>
          <p:cNvPr id="9" name="Group 9"/>
          <p:cNvGrpSpPr/>
          <p:nvPr/>
        </p:nvGrpSpPr>
        <p:grpSpPr>
          <a:xfrm>
            <a:off x="793705" y="1178876"/>
            <a:ext cx="17494295" cy="408991"/>
            <a:chOff x="0" y="0"/>
            <a:chExt cx="23325727" cy="545322"/>
          </a:xfrm>
        </p:grpSpPr>
        <p:sp>
          <p:nvSpPr>
            <p:cNvPr id="10" name="AutoShape 10"/>
            <p:cNvSpPr/>
            <p:nvPr/>
          </p:nvSpPr>
          <p:spPr>
            <a:xfrm rot="-10800000">
              <a:off x="250414" y="0"/>
              <a:ext cx="12700" cy="545322"/>
            </a:xfrm>
            <a:prstGeom prst="rect">
              <a:avLst/>
            </a:prstGeom>
            <a:solidFill>
              <a:srgbClr val="FFFFFF"/>
            </a:solidFill>
          </p:spPr>
        </p:sp>
        <p:sp>
          <p:nvSpPr>
            <p:cNvPr id="11" name="AutoShape 11"/>
            <p:cNvSpPr/>
            <p:nvPr/>
          </p:nvSpPr>
          <p:spPr>
            <a:xfrm>
              <a:off x="0" y="266311"/>
              <a:ext cx="23325727" cy="12700"/>
            </a:xfrm>
            <a:prstGeom prst="rect">
              <a:avLst/>
            </a:prstGeom>
            <a:solidFill>
              <a:srgbClr val="FFFFFF"/>
            </a:solidFill>
          </p:spPr>
        </p:sp>
      </p:grpSp>
      <p:sp>
        <p:nvSpPr>
          <p:cNvPr id="12" name="TextBox 12"/>
          <p:cNvSpPr txBox="1"/>
          <p:nvPr/>
        </p:nvSpPr>
        <p:spPr>
          <a:xfrm>
            <a:off x="4122049" y="4134801"/>
            <a:ext cx="10043902" cy="2679701"/>
          </a:xfrm>
          <a:prstGeom prst="rect">
            <a:avLst/>
          </a:prstGeom>
        </p:spPr>
        <p:txBody>
          <a:bodyPr lIns="0" tIns="0" rIns="0" bIns="0" rtlCol="0" anchor="t">
            <a:spAutoFit/>
          </a:bodyPr>
          <a:lstStyle/>
          <a:p>
            <a:pPr algn="ctr">
              <a:lnSpc>
                <a:spcPts val="20000"/>
              </a:lnSpc>
            </a:pPr>
            <a:r>
              <a:rPr lang="en-US" sz="20000" dirty="0">
                <a:solidFill>
                  <a:srgbClr val="FF0099"/>
                </a:solidFill>
                <a:latin typeface="Big Shoulders Display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B2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110288" y="7248683"/>
            <a:ext cx="3091046" cy="3091046"/>
          </a:xfrm>
          <a:prstGeom prst="rect">
            <a:avLst/>
          </a:prstGeom>
        </p:spPr>
      </p:pic>
      <p:grpSp>
        <p:nvGrpSpPr>
          <p:cNvPr id="3" name="Group 3"/>
          <p:cNvGrpSpPr/>
          <p:nvPr/>
        </p:nvGrpSpPr>
        <p:grpSpPr>
          <a:xfrm>
            <a:off x="115683" y="3050248"/>
            <a:ext cx="3335228" cy="5187156"/>
            <a:chOff x="0" y="0"/>
            <a:chExt cx="1821904" cy="2833538"/>
          </a:xfrm>
        </p:grpSpPr>
        <p:sp>
          <p:nvSpPr>
            <p:cNvPr id="4" name="Freeform 4"/>
            <p:cNvSpPr/>
            <p:nvPr/>
          </p:nvSpPr>
          <p:spPr>
            <a:xfrm>
              <a:off x="0" y="0"/>
              <a:ext cx="1821904" cy="2833538"/>
            </a:xfrm>
            <a:custGeom>
              <a:avLst/>
              <a:gdLst/>
              <a:ahLst/>
              <a:cxnLst/>
              <a:rect l="l" t="t" r="r" b="b"/>
              <a:pathLst>
                <a:path w="1821904" h="2833538">
                  <a:moveTo>
                    <a:pt x="0" y="0"/>
                  </a:moveTo>
                  <a:lnTo>
                    <a:pt x="1821904" y="0"/>
                  </a:lnTo>
                  <a:lnTo>
                    <a:pt x="1821904" y="2833538"/>
                  </a:lnTo>
                  <a:lnTo>
                    <a:pt x="0" y="2833538"/>
                  </a:lnTo>
                  <a:close/>
                </a:path>
              </a:pathLst>
            </a:custGeom>
            <a:solidFill>
              <a:srgbClr val="5B419E"/>
            </a:solidFill>
          </p:spPr>
        </p:sp>
      </p:grpSp>
      <p:grpSp>
        <p:nvGrpSpPr>
          <p:cNvPr id="5" name="Group 5"/>
          <p:cNvGrpSpPr/>
          <p:nvPr/>
        </p:nvGrpSpPr>
        <p:grpSpPr>
          <a:xfrm>
            <a:off x="3803655" y="3097114"/>
            <a:ext cx="3335228" cy="5187156"/>
            <a:chOff x="0" y="0"/>
            <a:chExt cx="1821904" cy="2833538"/>
          </a:xfrm>
        </p:grpSpPr>
        <p:sp>
          <p:nvSpPr>
            <p:cNvPr id="6" name="Freeform 6"/>
            <p:cNvSpPr/>
            <p:nvPr/>
          </p:nvSpPr>
          <p:spPr>
            <a:xfrm>
              <a:off x="0" y="0"/>
              <a:ext cx="1821904" cy="2833538"/>
            </a:xfrm>
            <a:custGeom>
              <a:avLst/>
              <a:gdLst/>
              <a:ahLst/>
              <a:cxnLst/>
              <a:rect l="l" t="t" r="r" b="b"/>
              <a:pathLst>
                <a:path w="1821904" h="2833538">
                  <a:moveTo>
                    <a:pt x="0" y="0"/>
                  </a:moveTo>
                  <a:lnTo>
                    <a:pt x="1821904" y="0"/>
                  </a:lnTo>
                  <a:lnTo>
                    <a:pt x="1821904" y="2833538"/>
                  </a:lnTo>
                  <a:lnTo>
                    <a:pt x="0" y="2833538"/>
                  </a:lnTo>
                  <a:close/>
                </a:path>
              </a:pathLst>
            </a:custGeom>
            <a:solidFill>
              <a:srgbClr val="5B419E"/>
            </a:solidFill>
          </p:spPr>
        </p:sp>
      </p:grpSp>
      <p:grpSp>
        <p:nvGrpSpPr>
          <p:cNvPr id="7" name="Group 7"/>
          <p:cNvGrpSpPr/>
          <p:nvPr/>
        </p:nvGrpSpPr>
        <p:grpSpPr>
          <a:xfrm>
            <a:off x="7568690" y="3097114"/>
            <a:ext cx="3335228" cy="5187156"/>
            <a:chOff x="0" y="0"/>
            <a:chExt cx="1821904" cy="2833538"/>
          </a:xfrm>
        </p:grpSpPr>
        <p:sp>
          <p:nvSpPr>
            <p:cNvPr id="8" name="Freeform 8"/>
            <p:cNvSpPr/>
            <p:nvPr/>
          </p:nvSpPr>
          <p:spPr>
            <a:xfrm>
              <a:off x="0" y="0"/>
              <a:ext cx="1821904" cy="2833538"/>
            </a:xfrm>
            <a:custGeom>
              <a:avLst/>
              <a:gdLst/>
              <a:ahLst/>
              <a:cxnLst/>
              <a:rect l="l" t="t" r="r" b="b"/>
              <a:pathLst>
                <a:path w="1821904" h="2833538">
                  <a:moveTo>
                    <a:pt x="0" y="0"/>
                  </a:moveTo>
                  <a:lnTo>
                    <a:pt x="1821904" y="0"/>
                  </a:lnTo>
                  <a:lnTo>
                    <a:pt x="1821904" y="2833538"/>
                  </a:lnTo>
                  <a:lnTo>
                    <a:pt x="0" y="2833538"/>
                  </a:lnTo>
                  <a:close/>
                </a:path>
              </a:pathLst>
            </a:custGeom>
            <a:solidFill>
              <a:srgbClr val="5B419E"/>
            </a:solidFill>
          </p:spPr>
        </p:sp>
      </p:grpSp>
      <p:grpSp>
        <p:nvGrpSpPr>
          <p:cNvPr id="9" name="Group 9"/>
          <p:cNvGrpSpPr/>
          <p:nvPr/>
        </p:nvGrpSpPr>
        <p:grpSpPr>
          <a:xfrm>
            <a:off x="11122993" y="3097114"/>
            <a:ext cx="3335228" cy="5187156"/>
            <a:chOff x="0" y="0"/>
            <a:chExt cx="1821904" cy="2833538"/>
          </a:xfrm>
        </p:grpSpPr>
        <p:sp>
          <p:nvSpPr>
            <p:cNvPr id="10" name="Freeform 10"/>
            <p:cNvSpPr/>
            <p:nvPr/>
          </p:nvSpPr>
          <p:spPr>
            <a:xfrm>
              <a:off x="0" y="0"/>
              <a:ext cx="1821904" cy="2833538"/>
            </a:xfrm>
            <a:custGeom>
              <a:avLst/>
              <a:gdLst/>
              <a:ahLst/>
              <a:cxnLst/>
              <a:rect l="l" t="t" r="r" b="b"/>
              <a:pathLst>
                <a:path w="1821904" h="2833538">
                  <a:moveTo>
                    <a:pt x="0" y="0"/>
                  </a:moveTo>
                  <a:lnTo>
                    <a:pt x="1821904" y="0"/>
                  </a:lnTo>
                  <a:lnTo>
                    <a:pt x="1821904" y="2833538"/>
                  </a:lnTo>
                  <a:lnTo>
                    <a:pt x="0" y="2833538"/>
                  </a:lnTo>
                  <a:close/>
                </a:path>
              </a:pathLst>
            </a:custGeom>
            <a:solidFill>
              <a:srgbClr val="5B419E"/>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460057" y="0"/>
            <a:ext cx="3910915" cy="3910915"/>
          </a:xfrm>
          <a:prstGeom prst="rect">
            <a:avLst/>
          </a:prstGeom>
        </p:spPr>
      </p:pic>
      <p:grpSp>
        <p:nvGrpSpPr>
          <p:cNvPr id="12" name="Group 12"/>
          <p:cNvGrpSpPr/>
          <p:nvPr/>
        </p:nvGrpSpPr>
        <p:grpSpPr>
          <a:xfrm>
            <a:off x="14680014" y="3050248"/>
            <a:ext cx="3335228" cy="5187156"/>
            <a:chOff x="0" y="0"/>
            <a:chExt cx="1821904" cy="2833538"/>
          </a:xfrm>
        </p:grpSpPr>
        <p:sp>
          <p:nvSpPr>
            <p:cNvPr id="13" name="Freeform 13"/>
            <p:cNvSpPr/>
            <p:nvPr/>
          </p:nvSpPr>
          <p:spPr>
            <a:xfrm>
              <a:off x="0" y="0"/>
              <a:ext cx="1821904" cy="2833538"/>
            </a:xfrm>
            <a:custGeom>
              <a:avLst/>
              <a:gdLst/>
              <a:ahLst/>
              <a:cxnLst/>
              <a:rect l="l" t="t" r="r" b="b"/>
              <a:pathLst>
                <a:path w="1821904" h="2833538">
                  <a:moveTo>
                    <a:pt x="0" y="0"/>
                  </a:moveTo>
                  <a:lnTo>
                    <a:pt x="1821904" y="0"/>
                  </a:lnTo>
                  <a:lnTo>
                    <a:pt x="1821904" y="2833538"/>
                  </a:lnTo>
                  <a:lnTo>
                    <a:pt x="0" y="2833538"/>
                  </a:lnTo>
                  <a:close/>
                </a:path>
              </a:pathLst>
            </a:custGeom>
            <a:solidFill>
              <a:srgbClr val="5B419E"/>
            </a:solidFill>
          </p:spPr>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05490" y="3586426"/>
            <a:ext cx="1316736" cy="4114800"/>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79779" y="3586426"/>
            <a:ext cx="1735697" cy="4114800"/>
          </a:xfrm>
          <a:prstGeom prst="rect">
            <a:avLst/>
          </a:prstGeom>
        </p:spPr>
      </p:pic>
      <p:pic>
        <p:nvPicPr>
          <p:cNvPr id="16" name="Picture 16"/>
          <p:cNvPicPr>
            <a:picLocks noChangeAspect="1"/>
          </p:cNvPicPr>
          <p:nvPr/>
        </p:nvPicPr>
        <p:blipFill>
          <a:blip r:embed="rId8"/>
          <a:srcRect/>
          <a:stretch>
            <a:fillRect/>
          </a:stretch>
        </p:blipFill>
        <p:spPr>
          <a:xfrm>
            <a:off x="12286868" y="3633292"/>
            <a:ext cx="1176381" cy="3970907"/>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724681" y="3799076"/>
            <a:ext cx="2031683" cy="4114800"/>
          </a:xfrm>
          <a:prstGeom prst="rect">
            <a:avLst/>
          </a:prstGeom>
        </p:spPr>
      </p:pic>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50757" y="3799076"/>
            <a:ext cx="1533698" cy="4114800"/>
          </a:xfrm>
          <a:prstGeom prst="rect">
            <a:avLst/>
          </a:prstGeom>
        </p:spPr>
      </p:pic>
      <p:sp>
        <p:nvSpPr>
          <p:cNvPr id="19" name="TextBox 19"/>
          <p:cNvSpPr txBox="1"/>
          <p:nvPr/>
        </p:nvSpPr>
        <p:spPr>
          <a:xfrm>
            <a:off x="4824750" y="781050"/>
            <a:ext cx="8638499" cy="1351915"/>
          </a:xfrm>
          <a:prstGeom prst="rect">
            <a:avLst/>
          </a:prstGeom>
        </p:spPr>
        <p:txBody>
          <a:bodyPr lIns="0" tIns="0" rIns="0" bIns="0" rtlCol="0" anchor="t">
            <a:spAutoFit/>
          </a:bodyPr>
          <a:lstStyle/>
          <a:p>
            <a:pPr algn="ctr">
              <a:lnSpc>
                <a:spcPts val="11314"/>
              </a:lnSpc>
            </a:pPr>
            <a:r>
              <a:rPr lang="en-US" sz="7299">
                <a:solidFill>
                  <a:srgbClr val="FFFFFF"/>
                </a:solidFill>
                <a:latin typeface="Allerta Stencil Bold"/>
              </a:rPr>
              <a:t>Team Members</a:t>
            </a:r>
          </a:p>
        </p:txBody>
      </p:sp>
      <p:sp>
        <p:nvSpPr>
          <p:cNvPr id="20" name="TextBox 20"/>
          <p:cNvSpPr txBox="1"/>
          <p:nvPr/>
        </p:nvSpPr>
        <p:spPr>
          <a:xfrm>
            <a:off x="623308" y="8471735"/>
            <a:ext cx="2996204" cy="492542"/>
          </a:xfrm>
          <a:prstGeom prst="rect">
            <a:avLst/>
          </a:prstGeom>
        </p:spPr>
        <p:txBody>
          <a:bodyPr lIns="0" tIns="0" rIns="0" bIns="0" rtlCol="0" anchor="t">
            <a:spAutoFit/>
          </a:bodyPr>
          <a:lstStyle/>
          <a:p>
            <a:pPr algn="ctr">
              <a:lnSpc>
                <a:spcPts val="4295"/>
              </a:lnSpc>
            </a:pPr>
            <a:r>
              <a:rPr lang="en-US" sz="2248">
                <a:solidFill>
                  <a:srgbClr val="FFFFFF"/>
                </a:solidFill>
                <a:latin typeface="Quicksand Bold"/>
              </a:rPr>
              <a:t>Kartik Kankurte</a:t>
            </a:r>
          </a:p>
        </p:txBody>
      </p:sp>
      <p:sp>
        <p:nvSpPr>
          <p:cNvPr id="21" name="TextBox 21"/>
          <p:cNvSpPr txBox="1"/>
          <p:nvPr/>
        </p:nvSpPr>
        <p:spPr>
          <a:xfrm>
            <a:off x="211094" y="9046654"/>
            <a:ext cx="3243652" cy="347091"/>
          </a:xfrm>
          <a:prstGeom prst="rect">
            <a:avLst/>
          </a:prstGeom>
        </p:spPr>
        <p:txBody>
          <a:bodyPr lIns="0" tIns="0" rIns="0" bIns="0" rtlCol="0" anchor="t">
            <a:spAutoFit/>
          </a:bodyPr>
          <a:lstStyle/>
          <a:p>
            <a:pPr algn="ctr">
              <a:lnSpc>
                <a:spcPts val="2952"/>
              </a:lnSpc>
            </a:pPr>
            <a:r>
              <a:rPr lang="en-US" sz="1800">
                <a:solidFill>
                  <a:srgbClr val="FFFFFF">
                    <a:alpha val="74902"/>
                  </a:srgbClr>
                </a:solidFill>
                <a:latin typeface="Quicksand"/>
              </a:rPr>
              <a:t>20135058</a:t>
            </a:r>
          </a:p>
        </p:txBody>
      </p:sp>
      <p:sp>
        <p:nvSpPr>
          <p:cNvPr id="22" name="TextBox 22"/>
          <p:cNvSpPr txBox="1"/>
          <p:nvPr/>
        </p:nvSpPr>
        <p:spPr>
          <a:xfrm>
            <a:off x="4142679" y="8471735"/>
            <a:ext cx="2996204" cy="492542"/>
          </a:xfrm>
          <a:prstGeom prst="rect">
            <a:avLst/>
          </a:prstGeom>
        </p:spPr>
        <p:txBody>
          <a:bodyPr lIns="0" tIns="0" rIns="0" bIns="0" rtlCol="0" anchor="t">
            <a:spAutoFit/>
          </a:bodyPr>
          <a:lstStyle/>
          <a:p>
            <a:pPr algn="ctr">
              <a:lnSpc>
                <a:spcPts val="4295"/>
              </a:lnSpc>
            </a:pPr>
            <a:r>
              <a:rPr lang="en-US" sz="2248">
                <a:solidFill>
                  <a:srgbClr val="FFFFFF"/>
                </a:solidFill>
                <a:latin typeface="Raleway Bold"/>
              </a:rPr>
              <a:t>Koustubh Mane</a:t>
            </a:r>
          </a:p>
        </p:txBody>
      </p:sp>
      <p:sp>
        <p:nvSpPr>
          <p:cNvPr id="23" name="TextBox 23"/>
          <p:cNvSpPr txBox="1"/>
          <p:nvPr/>
        </p:nvSpPr>
        <p:spPr>
          <a:xfrm>
            <a:off x="3803655" y="9050432"/>
            <a:ext cx="3243652" cy="347091"/>
          </a:xfrm>
          <a:prstGeom prst="rect">
            <a:avLst/>
          </a:prstGeom>
        </p:spPr>
        <p:txBody>
          <a:bodyPr lIns="0" tIns="0" rIns="0" bIns="0" rtlCol="0" anchor="t">
            <a:spAutoFit/>
          </a:bodyPr>
          <a:lstStyle/>
          <a:p>
            <a:pPr algn="ctr">
              <a:lnSpc>
                <a:spcPts val="2952"/>
              </a:lnSpc>
            </a:pPr>
            <a:r>
              <a:rPr lang="en-US" sz="1800">
                <a:solidFill>
                  <a:srgbClr val="FFFFFF">
                    <a:alpha val="74902"/>
                  </a:srgbClr>
                </a:solidFill>
                <a:latin typeface="Quicksand"/>
              </a:rPr>
              <a:t>20135063</a:t>
            </a:r>
          </a:p>
        </p:txBody>
      </p:sp>
      <p:sp>
        <p:nvSpPr>
          <p:cNvPr id="24" name="TextBox 24"/>
          <p:cNvSpPr txBox="1"/>
          <p:nvPr/>
        </p:nvSpPr>
        <p:spPr>
          <a:xfrm>
            <a:off x="7907714" y="8471735"/>
            <a:ext cx="2996204" cy="492542"/>
          </a:xfrm>
          <a:prstGeom prst="rect">
            <a:avLst/>
          </a:prstGeom>
        </p:spPr>
        <p:txBody>
          <a:bodyPr lIns="0" tIns="0" rIns="0" bIns="0" rtlCol="0" anchor="t">
            <a:spAutoFit/>
          </a:bodyPr>
          <a:lstStyle/>
          <a:p>
            <a:pPr algn="ctr">
              <a:lnSpc>
                <a:spcPts val="4295"/>
              </a:lnSpc>
            </a:pPr>
            <a:r>
              <a:rPr lang="en-US" sz="2248">
                <a:solidFill>
                  <a:srgbClr val="FFFFFF"/>
                </a:solidFill>
                <a:latin typeface="Raleway Bold"/>
              </a:rPr>
              <a:t>Himanshu Kumar</a:t>
            </a:r>
          </a:p>
        </p:txBody>
      </p:sp>
      <p:sp>
        <p:nvSpPr>
          <p:cNvPr id="25" name="TextBox 25"/>
          <p:cNvSpPr txBox="1"/>
          <p:nvPr/>
        </p:nvSpPr>
        <p:spPr>
          <a:xfrm>
            <a:off x="7879341" y="9050432"/>
            <a:ext cx="3243652" cy="347091"/>
          </a:xfrm>
          <a:prstGeom prst="rect">
            <a:avLst/>
          </a:prstGeom>
        </p:spPr>
        <p:txBody>
          <a:bodyPr lIns="0" tIns="0" rIns="0" bIns="0" rtlCol="0" anchor="t">
            <a:spAutoFit/>
          </a:bodyPr>
          <a:lstStyle/>
          <a:p>
            <a:pPr algn="ctr">
              <a:lnSpc>
                <a:spcPts val="2952"/>
              </a:lnSpc>
            </a:pPr>
            <a:r>
              <a:rPr lang="en-US" sz="1800">
                <a:solidFill>
                  <a:srgbClr val="FFFFFF">
                    <a:alpha val="74902"/>
                  </a:srgbClr>
                </a:solidFill>
                <a:latin typeface="Solway"/>
              </a:rPr>
              <a:t>20135048</a:t>
            </a:r>
          </a:p>
        </p:txBody>
      </p:sp>
      <p:sp>
        <p:nvSpPr>
          <p:cNvPr id="26" name="TextBox 26"/>
          <p:cNvSpPr txBox="1"/>
          <p:nvPr/>
        </p:nvSpPr>
        <p:spPr>
          <a:xfrm>
            <a:off x="11427793" y="8471735"/>
            <a:ext cx="2996204" cy="492542"/>
          </a:xfrm>
          <a:prstGeom prst="rect">
            <a:avLst/>
          </a:prstGeom>
        </p:spPr>
        <p:txBody>
          <a:bodyPr lIns="0" tIns="0" rIns="0" bIns="0" rtlCol="0" anchor="t">
            <a:spAutoFit/>
          </a:bodyPr>
          <a:lstStyle/>
          <a:p>
            <a:pPr algn="ctr">
              <a:lnSpc>
                <a:spcPts val="4295"/>
              </a:lnSpc>
            </a:pPr>
            <a:r>
              <a:rPr lang="en-US" sz="2248">
                <a:solidFill>
                  <a:srgbClr val="FFFFFF"/>
                </a:solidFill>
                <a:latin typeface="Raleway Bold"/>
              </a:rPr>
              <a:t>Ayush Lall</a:t>
            </a:r>
          </a:p>
        </p:txBody>
      </p:sp>
      <p:sp>
        <p:nvSpPr>
          <p:cNvPr id="27" name="TextBox 27"/>
          <p:cNvSpPr txBox="1"/>
          <p:nvPr/>
        </p:nvSpPr>
        <p:spPr>
          <a:xfrm>
            <a:off x="11436361" y="9050432"/>
            <a:ext cx="3243652" cy="347091"/>
          </a:xfrm>
          <a:prstGeom prst="rect">
            <a:avLst/>
          </a:prstGeom>
        </p:spPr>
        <p:txBody>
          <a:bodyPr lIns="0" tIns="0" rIns="0" bIns="0" rtlCol="0" anchor="t">
            <a:spAutoFit/>
          </a:bodyPr>
          <a:lstStyle/>
          <a:p>
            <a:pPr algn="ctr">
              <a:lnSpc>
                <a:spcPts val="2952"/>
              </a:lnSpc>
            </a:pPr>
            <a:r>
              <a:rPr lang="en-US" sz="1800">
                <a:solidFill>
                  <a:srgbClr val="FFFFFF">
                    <a:alpha val="74902"/>
                  </a:srgbClr>
                </a:solidFill>
                <a:latin typeface="Solway"/>
              </a:rPr>
              <a:t>20135024</a:t>
            </a:r>
          </a:p>
        </p:txBody>
      </p:sp>
      <p:sp>
        <p:nvSpPr>
          <p:cNvPr id="28" name="TextBox 28"/>
          <p:cNvSpPr txBox="1"/>
          <p:nvPr/>
        </p:nvSpPr>
        <p:spPr>
          <a:xfrm>
            <a:off x="14849526" y="8471735"/>
            <a:ext cx="2996204" cy="492542"/>
          </a:xfrm>
          <a:prstGeom prst="rect">
            <a:avLst/>
          </a:prstGeom>
        </p:spPr>
        <p:txBody>
          <a:bodyPr lIns="0" tIns="0" rIns="0" bIns="0" rtlCol="0" anchor="t">
            <a:spAutoFit/>
          </a:bodyPr>
          <a:lstStyle/>
          <a:p>
            <a:pPr algn="ctr">
              <a:lnSpc>
                <a:spcPts val="4295"/>
              </a:lnSpc>
            </a:pPr>
            <a:r>
              <a:rPr lang="en-US" sz="2248">
                <a:solidFill>
                  <a:srgbClr val="FFFFFF"/>
                </a:solidFill>
                <a:latin typeface="Raleway Bold"/>
              </a:rPr>
              <a:t>Ankit Barwar</a:t>
            </a:r>
          </a:p>
        </p:txBody>
      </p:sp>
      <p:sp>
        <p:nvSpPr>
          <p:cNvPr id="29" name="TextBox 29"/>
          <p:cNvSpPr txBox="1"/>
          <p:nvPr/>
        </p:nvSpPr>
        <p:spPr>
          <a:xfrm>
            <a:off x="14771590" y="9046654"/>
            <a:ext cx="3243652" cy="347091"/>
          </a:xfrm>
          <a:prstGeom prst="rect">
            <a:avLst/>
          </a:prstGeom>
        </p:spPr>
        <p:txBody>
          <a:bodyPr lIns="0" tIns="0" rIns="0" bIns="0" rtlCol="0" anchor="t">
            <a:spAutoFit/>
          </a:bodyPr>
          <a:lstStyle/>
          <a:p>
            <a:pPr algn="ctr">
              <a:lnSpc>
                <a:spcPts val="2952"/>
              </a:lnSpc>
            </a:pPr>
            <a:r>
              <a:rPr lang="en-US" sz="1800">
                <a:solidFill>
                  <a:srgbClr val="FFFFFF">
                    <a:alpha val="74902"/>
                  </a:srgbClr>
                </a:solidFill>
                <a:latin typeface="Solway"/>
              </a:rPr>
              <a:t>20135019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9" r="39"/>
          <a:stretch>
            <a:fillRect/>
          </a:stretch>
        </p:blipFill>
        <p:spPr>
          <a:xfrm>
            <a:off x="0" y="0"/>
            <a:ext cx="18288000" cy="10287000"/>
          </a:xfrm>
          <a:prstGeom prst="rect">
            <a:avLst/>
          </a:prstGeom>
        </p:spPr>
      </p:pic>
      <p:grpSp>
        <p:nvGrpSpPr>
          <p:cNvPr id="3" name="Group 3"/>
          <p:cNvGrpSpPr>
            <a:grpSpLocks noChangeAspect="1"/>
          </p:cNvGrpSpPr>
          <p:nvPr/>
        </p:nvGrpSpPr>
        <p:grpSpPr>
          <a:xfrm>
            <a:off x="1995301" y="1393292"/>
            <a:ext cx="14297398" cy="7500415"/>
            <a:chOff x="0" y="0"/>
            <a:chExt cx="6350000" cy="3331210"/>
          </a:xfrm>
        </p:grpSpPr>
        <p:sp>
          <p:nvSpPr>
            <p:cNvPr id="4" name="Freeform 4"/>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3"/>
              <a:stretch>
                <a:fillRect l="-6256" t="-23209" r="-1886" b="-14390"/>
              </a:stretch>
            </a:blipFill>
          </p:spPr>
        </p:sp>
      </p:grpSp>
      <p:grpSp>
        <p:nvGrpSpPr>
          <p:cNvPr id="5" name="Group 5"/>
          <p:cNvGrpSpPr/>
          <p:nvPr/>
        </p:nvGrpSpPr>
        <p:grpSpPr>
          <a:xfrm>
            <a:off x="1995301" y="1393292"/>
            <a:ext cx="5027830" cy="7500415"/>
            <a:chOff x="0" y="0"/>
            <a:chExt cx="1795532" cy="2678538"/>
          </a:xfrm>
        </p:grpSpPr>
        <p:sp>
          <p:nvSpPr>
            <p:cNvPr id="6" name="Freeform 6"/>
            <p:cNvSpPr/>
            <p:nvPr/>
          </p:nvSpPr>
          <p:spPr>
            <a:xfrm>
              <a:off x="0" y="0"/>
              <a:ext cx="1795532" cy="2678538"/>
            </a:xfrm>
            <a:custGeom>
              <a:avLst/>
              <a:gdLst/>
              <a:ahLst/>
              <a:cxnLst/>
              <a:rect l="l" t="t" r="r" b="b"/>
              <a:pathLst>
                <a:path w="1795532" h="2678538">
                  <a:moveTo>
                    <a:pt x="1671072" y="2678538"/>
                  </a:moveTo>
                  <a:lnTo>
                    <a:pt x="124460" y="2678538"/>
                  </a:lnTo>
                  <a:cubicBezTo>
                    <a:pt x="55880" y="2678538"/>
                    <a:pt x="0" y="2622658"/>
                    <a:pt x="0" y="2554078"/>
                  </a:cubicBezTo>
                  <a:lnTo>
                    <a:pt x="0" y="124460"/>
                  </a:lnTo>
                  <a:cubicBezTo>
                    <a:pt x="0" y="55880"/>
                    <a:pt x="55880" y="0"/>
                    <a:pt x="124460" y="0"/>
                  </a:cubicBezTo>
                  <a:lnTo>
                    <a:pt x="1671072" y="0"/>
                  </a:lnTo>
                  <a:cubicBezTo>
                    <a:pt x="1739652" y="0"/>
                    <a:pt x="1795532" y="55880"/>
                    <a:pt x="1795532" y="124460"/>
                  </a:cubicBezTo>
                  <a:lnTo>
                    <a:pt x="1795532" y="2554078"/>
                  </a:lnTo>
                  <a:cubicBezTo>
                    <a:pt x="1795532" y="2622658"/>
                    <a:pt x="1739652" y="2678538"/>
                    <a:pt x="1671072" y="2678538"/>
                  </a:cubicBezTo>
                  <a:close/>
                </a:path>
              </a:pathLst>
            </a:custGeom>
            <a:solidFill>
              <a:srgbClr val="004A98">
                <a:alpha val="56863"/>
              </a:srgbClr>
            </a:solidFill>
          </p:spPr>
        </p:sp>
      </p:grpSp>
      <p:grpSp>
        <p:nvGrpSpPr>
          <p:cNvPr id="7" name="Group 7"/>
          <p:cNvGrpSpPr/>
          <p:nvPr/>
        </p:nvGrpSpPr>
        <p:grpSpPr>
          <a:xfrm rot="-10800000">
            <a:off x="-11161792" y="2617214"/>
            <a:ext cx="17494295" cy="408991"/>
            <a:chOff x="0" y="0"/>
            <a:chExt cx="23325727" cy="545322"/>
          </a:xfrm>
        </p:grpSpPr>
        <p:sp>
          <p:nvSpPr>
            <p:cNvPr id="8" name="AutoShape 8"/>
            <p:cNvSpPr/>
            <p:nvPr/>
          </p:nvSpPr>
          <p:spPr>
            <a:xfrm rot="-10800000">
              <a:off x="250414" y="0"/>
              <a:ext cx="12700" cy="545322"/>
            </a:xfrm>
            <a:prstGeom prst="rect">
              <a:avLst/>
            </a:prstGeom>
            <a:solidFill>
              <a:srgbClr val="FFFFFF"/>
            </a:solidFill>
          </p:spPr>
        </p:sp>
        <p:sp>
          <p:nvSpPr>
            <p:cNvPr id="9" name="AutoShape 9"/>
            <p:cNvSpPr/>
            <p:nvPr/>
          </p:nvSpPr>
          <p:spPr>
            <a:xfrm>
              <a:off x="0" y="266311"/>
              <a:ext cx="23325727" cy="12700"/>
            </a:xfrm>
            <a:prstGeom prst="rect">
              <a:avLst/>
            </a:prstGeom>
            <a:solidFill>
              <a:srgbClr val="FFFFFF"/>
            </a:solidFill>
          </p:spPr>
        </p:sp>
      </p:grpSp>
      <p:grpSp>
        <p:nvGrpSpPr>
          <p:cNvPr id="10" name="Group 10"/>
          <p:cNvGrpSpPr/>
          <p:nvPr/>
        </p:nvGrpSpPr>
        <p:grpSpPr>
          <a:xfrm>
            <a:off x="8584095" y="5277747"/>
            <a:ext cx="2504309" cy="1169304"/>
            <a:chOff x="0" y="0"/>
            <a:chExt cx="3339078" cy="1559072"/>
          </a:xfrm>
        </p:grpSpPr>
        <p:grpSp>
          <p:nvGrpSpPr>
            <p:cNvPr id="11" name="Group 11"/>
            <p:cNvGrpSpPr/>
            <p:nvPr/>
          </p:nvGrpSpPr>
          <p:grpSpPr>
            <a:xfrm>
              <a:off x="0" y="0"/>
              <a:ext cx="3339078" cy="1559072"/>
              <a:chOff x="0" y="0"/>
              <a:chExt cx="13657959" cy="6377132"/>
            </a:xfrm>
          </p:grpSpPr>
          <p:sp>
            <p:nvSpPr>
              <p:cNvPr id="12" name="Freeform 12"/>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13" name="TextBox 13"/>
            <p:cNvSpPr txBox="1"/>
            <p:nvPr/>
          </p:nvSpPr>
          <p:spPr>
            <a:xfrm>
              <a:off x="346971" y="589259"/>
              <a:ext cx="2645136" cy="390079"/>
            </a:xfrm>
            <a:prstGeom prst="rect">
              <a:avLst/>
            </a:prstGeom>
          </p:spPr>
          <p:txBody>
            <a:bodyPr lIns="0" tIns="0" rIns="0" bIns="0" rtlCol="0" anchor="t">
              <a:spAutoFit/>
            </a:bodyPr>
            <a:lstStyle/>
            <a:p>
              <a:pPr algn="ctr">
                <a:lnSpc>
                  <a:spcPts val="2169"/>
                </a:lnSpc>
              </a:pPr>
              <a:r>
                <a:rPr lang="en-US" sz="1972">
                  <a:solidFill>
                    <a:srgbClr val="FFFFFF"/>
                  </a:solidFill>
                  <a:latin typeface="Inter"/>
                </a:rPr>
                <a:t>5. BUG</a:t>
              </a:r>
            </a:p>
          </p:txBody>
        </p:sp>
      </p:grpSp>
      <p:grpSp>
        <p:nvGrpSpPr>
          <p:cNvPr id="14" name="Group 14"/>
          <p:cNvGrpSpPr/>
          <p:nvPr/>
        </p:nvGrpSpPr>
        <p:grpSpPr>
          <a:xfrm>
            <a:off x="8584095" y="1769363"/>
            <a:ext cx="2504309" cy="1202341"/>
            <a:chOff x="0" y="0"/>
            <a:chExt cx="3339078" cy="1603121"/>
          </a:xfrm>
        </p:grpSpPr>
        <p:grpSp>
          <p:nvGrpSpPr>
            <p:cNvPr id="15" name="Group 15"/>
            <p:cNvGrpSpPr/>
            <p:nvPr/>
          </p:nvGrpSpPr>
          <p:grpSpPr>
            <a:xfrm>
              <a:off x="0" y="0"/>
              <a:ext cx="3339078" cy="1603121"/>
              <a:chOff x="0" y="0"/>
              <a:chExt cx="13657959" cy="6557307"/>
            </a:xfrm>
          </p:grpSpPr>
          <p:sp>
            <p:nvSpPr>
              <p:cNvPr id="16" name="Freeform 16"/>
              <p:cNvSpPr/>
              <p:nvPr/>
            </p:nvSpPr>
            <p:spPr>
              <a:xfrm>
                <a:off x="0" y="0"/>
                <a:ext cx="13657959" cy="6557308"/>
              </a:xfrm>
              <a:custGeom>
                <a:avLst/>
                <a:gdLst/>
                <a:ahLst/>
                <a:cxnLst/>
                <a:rect l="l" t="t" r="r" b="b"/>
                <a:pathLst>
                  <a:path w="13657959" h="6557308">
                    <a:moveTo>
                      <a:pt x="13533498" y="59690"/>
                    </a:moveTo>
                    <a:cubicBezTo>
                      <a:pt x="13569059" y="59690"/>
                      <a:pt x="13598269" y="88900"/>
                      <a:pt x="13598269" y="124460"/>
                    </a:cubicBezTo>
                    <a:lnTo>
                      <a:pt x="13598269" y="6432847"/>
                    </a:lnTo>
                    <a:cubicBezTo>
                      <a:pt x="13598269" y="6468407"/>
                      <a:pt x="13569059" y="6497617"/>
                      <a:pt x="13533498" y="6497617"/>
                    </a:cubicBezTo>
                    <a:lnTo>
                      <a:pt x="124460" y="6497617"/>
                    </a:lnTo>
                    <a:cubicBezTo>
                      <a:pt x="88900" y="6497617"/>
                      <a:pt x="59690" y="6468407"/>
                      <a:pt x="59690" y="6432847"/>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432847"/>
                    </a:lnTo>
                    <a:cubicBezTo>
                      <a:pt x="0" y="6501427"/>
                      <a:pt x="55880" y="6557308"/>
                      <a:pt x="124460" y="6557308"/>
                    </a:cubicBezTo>
                    <a:lnTo>
                      <a:pt x="13533500" y="6557308"/>
                    </a:lnTo>
                    <a:cubicBezTo>
                      <a:pt x="13602078" y="6557308"/>
                      <a:pt x="13657959" y="6501427"/>
                      <a:pt x="13657959" y="6432847"/>
                    </a:cubicBezTo>
                    <a:lnTo>
                      <a:pt x="13657959" y="124460"/>
                    </a:lnTo>
                    <a:cubicBezTo>
                      <a:pt x="13657959" y="55880"/>
                      <a:pt x="13602078" y="0"/>
                      <a:pt x="13533498" y="0"/>
                    </a:cubicBezTo>
                    <a:close/>
                  </a:path>
                </a:pathLst>
              </a:custGeom>
              <a:solidFill>
                <a:srgbClr val="FFFFFF"/>
              </a:solidFill>
            </p:spPr>
          </p:sp>
        </p:grpSp>
        <p:sp>
          <p:nvSpPr>
            <p:cNvPr id="17" name="TextBox 17"/>
            <p:cNvSpPr txBox="1"/>
            <p:nvPr/>
          </p:nvSpPr>
          <p:spPr>
            <a:xfrm>
              <a:off x="346971" y="598784"/>
              <a:ext cx="2645136" cy="424603"/>
            </a:xfrm>
            <a:prstGeom prst="rect">
              <a:avLst/>
            </a:prstGeom>
          </p:spPr>
          <p:txBody>
            <a:bodyPr lIns="0" tIns="0" rIns="0" bIns="0" rtlCol="0" anchor="t">
              <a:spAutoFit/>
            </a:bodyPr>
            <a:lstStyle/>
            <a:p>
              <a:pPr marL="474979" lvl="1" indent="-237490" algn="ctr">
                <a:lnSpc>
                  <a:spcPts val="2419"/>
                </a:lnSpc>
                <a:buFont typeface="Arial"/>
                <a:buChar char="•"/>
              </a:pPr>
              <a:r>
                <a:rPr lang="en-US" sz="2199">
                  <a:solidFill>
                    <a:srgbClr val="FFFFFF"/>
                  </a:solidFill>
                  <a:latin typeface="Inter"/>
                </a:rPr>
                <a:t>ABSTRACT</a:t>
              </a:r>
            </a:p>
          </p:txBody>
        </p:sp>
      </p:grpSp>
      <p:grpSp>
        <p:nvGrpSpPr>
          <p:cNvPr id="18" name="Group 18"/>
          <p:cNvGrpSpPr/>
          <p:nvPr/>
        </p:nvGrpSpPr>
        <p:grpSpPr>
          <a:xfrm>
            <a:off x="12131646" y="5277747"/>
            <a:ext cx="2428627" cy="1133967"/>
            <a:chOff x="0" y="0"/>
            <a:chExt cx="3238169" cy="1511956"/>
          </a:xfrm>
        </p:grpSpPr>
        <p:grpSp>
          <p:nvGrpSpPr>
            <p:cNvPr id="19" name="Group 19"/>
            <p:cNvGrpSpPr/>
            <p:nvPr/>
          </p:nvGrpSpPr>
          <p:grpSpPr>
            <a:xfrm>
              <a:off x="0" y="0"/>
              <a:ext cx="3238169" cy="1511956"/>
              <a:chOff x="0" y="0"/>
              <a:chExt cx="13657959" cy="6377132"/>
            </a:xfrm>
          </p:grpSpPr>
          <p:sp>
            <p:nvSpPr>
              <p:cNvPr id="20" name="Freeform 20"/>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21" name="TextBox 21"/>
            <p:cNvSpPr txBox="1"/>
            <p:nvPr/>
          </p:nvSpPr>
          <p:spPr>
            <a:xfrm>
              <a:off x="336485" y="394172"/>
              <a:ext cx="2565198" cy="733138"/>
            </a:xfrm>
            <a:prstGeom prst="rect">
              <a:avLst/>
            </a:prstGeom>
          </p:spPr>
          <p:txBody>
            <a:bodyPr lIns="0" tIns="0" rIns="0" bIns="0" rtlCol="0" anchor="t">
              <a:spAutoFit/>
            </a:bodyPr>
            <a:lstStyle/>
            <a:p>
              <a:pPr algn="ctr">
                <a:lnSpc>
                  <a:spcPts val="2104"/>
                </a:lnSpc>
              </a:pPr>
              <a:r>
                <a:rPr lang="en-US" sz="1913">
                  <a:solidFill>
                    <a:srgbClr val="FFFFFF"/>
                  </a:solidFill>
                  <a:latin typeface="Inter"/>
                </a:rPr>
                <a:t>6. POTENTIAL FIELD METHOD</a:t>
              </a:r>
            </a:p>
          </p:txBody>
        </p:sp>
      </p:grpSp>
      <p:grpSp>
        <p:nvGrpSpPr>
          <p:cNvPr id="22" name="Group 22"/>
          <p:cNvGrpSpPr/>
          <p:nvPr/>
        </p:nvGrpSpPr>
        <p:grpSpPr>
          <a:xfrm>
            <a:off x="12131646" y="3523300"/>
            <a:ext cx="2538978" cy="1185492"/>
            <a:chOff x="0" y="0"/>
            <a:chExt cx="3385304" cy="1580656"/>
          </a:xfrm>
        </p:grpSpPr>
        <p:grpSp>
          <p:nvGrpSpPr>
            <p:cNvPr id="23" name="Group 23"/>
            <p:cNvGrpSpPr/>
            <p:nvPr/>
          </p:nvGrpSpPr>
          <p:grpSpPr>
            <a:xfrm>
              <a:off x="0" y="0"/>
              <a:ext cx="3385304" cy="1580656"/>
              <a:chOff x="0" y="0"/>
              <a:chExt cx="13657959" cy="6377132"/>
            </a:xfrm>
          </p:grpSpPr>
          <p:sp>
            <p:nvSpPr>
              <p:cNvPr id="24" name="Freeform 24"/>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25" name="TextBox 25"/>
            <p:cNvSpPr txBox="1"/>
            <p:nvPr/>
          </p:nvSpPr>
          <p:spPr>
            <a:xfrm>
              <a:off x="351774" y="421174"/>
              <a:ext cx="2681755" cy="757358"/>
            </a:xfrm>
            <a:prstGeom prst="rect">
              <a:avLst/>
            </a:prstGeom>
          </p:spPr>
          <p:txBody>
            <a:bodyPr lIns="0" tIns="0" rIns="0" bIns="0" rtlCol="0" anchor="t">
              <a:spAutoFit/>
            </a:bodyPr>
            <a:lstStyle/>
            <a:p>
              <a:pPr algn="ctr">
                <a:lnSpc>
                  <a:spcPts val="2199"/>
                </a:lnSpc>
              </a:pPr>
              <a:r>
                <a:rPr lang="en-US" sz="1999">
                  <a:solidFill>
                    <a:srgbClr val="FFFFFF"/>
                  </a:solidFill>
                  <a:latin typeface="Inter"/>
                </a:rPr>
                <a:t>4. FLIGHT CONTROL</a:t>
              </a:r>
            </a:p>
          </p:txBody>
        </p:sp>
      </p:grpSp>
      <p:grpSp>
        <p:nvGrpSpPr>
          <p:cNvPr id="26" name="Group 26"/>
          <p:cNvGrpSpPr/>
          <p:nvPr/>
        </p:nvGrpSpPr>
        <p:grpSpPr>
          <a:xfrm>
            <a:off x="12131646" y="1770808"/>
            <a:ext cx="2538978" cy="1183264"/>
            <a:chOff x="0" y="0"/>
            <a:chExt cx="3385304" cy="1577686"/>
          </a:xfrm>
        </p:grpSpPr>
        <p:grpSp>
          <p:nvGrpSpPr>
            <p:cNvPr id="27" name="Group 27"/>
            <p:cNvGrpSpPr/>
            <p:nvPr/>
          </p:nvGrpSpPr>
          <p:grpSpPr>
            <a:xfrm>
              <a:off x="0" y="0"/>
              <a:ext cx="3385304" cy="1577686"/>
              <a:chOff x="0" y="0"/>
              <a:chExt cx="13657959" cy="6365151"/>
            </a:xfrm>
          </p:grpSpPr>
          <p:sp>
            <p:nvSpPr>
              <p:cNvPr id="28" name="Freeform 28"/>
              <p:cNvSpPr/>
              <p:nvPr/>
            </p:nvSpPr>
            <p:spPr>
              <a:xfrm>
                <a:off x="0" y="0"/>
                <a:ext cx="13657959" cy="6365151"/>
              </a:xfrm>
              <a:custGeom>
                <a:avLst/>
                <a:gdLst/>
                <a:ahLst/>
                <a:cxnLst/>
                <a:rect l="l" t="t" r="r" b="b"/>
                <a:pathLst>
                  <a:path w="13657959" h="6365151">
                    <a:moveTo>
                      <a:pt x="13533498" y="59690"/>
                    </a:moveTo>
                    <a:cubicBezTo>
                      <a:pt x="13569059" y="59690"/>
                      <a:pt x="13598269" y="88900"/>
                      <a:pt x="13598269" y="124460"/>
                    </a:cubicBezTo>
                    <a:lnTo>
                      <a:pt x="13598269" y="6240691"/>
                    </a:lnTo>
                    <a:cubicBezTo>
                      <a:pt x="13598269" y="6276251"/>
                      <a:pt x="13569059" y="6305461"/>
                      <a:pt x="13533498" y="6305461"/>
                    </a:cubicBezTo>
                    <a:lnTo>
                      <a:pt x="124460" y="6305461"/>
                    </a:lnTo>
                    <a:cubicBezTo>
                      <a:pt x="88900" y="6305461"/>
                      <a:pt x="59690" y="6276251"/>
                      <a:pt x="59690" y="6240691"/>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40691"/>
                    </a:lnTo>
                    <a:cubicBezTo>
                      <a:pt x="0" y="6309271"/>
                      <a:pt x="55880" y="6365151"/>
                      <a:pt x="124460" y="6365151"/>
                    </a:cubicBezTo>
                    <a:lnTo>
                      <a:pt x="13533500" y="6365151"/>
                    </a:lnTo>
                    <a:cubicBezTo>
                      <a:pt x="13602078" y="6365151"/>
                      <a:pt x="13657959" y="6309271"/>
                      <a:pt x="13657959" y="6240691"/>
                    </a:cubicBezTo>
                    <a:lnTo>
                      <a:pt x="13657959" y="124460"/>
                    </a:lnTo>
                    <a:cubicBezTo>
                      <a:pt x="13657959" y="55880"/>
                      <a:pt x="13602078" y="0"/>
                      <a:pt x="13533498" y="0"/>
                    </a:cubicBezTo>
                    <a:close/>
                  </a:path>
                </a:pathLst>
              </a:custGeom>
              <a:solidFill>
                <a:srgbClr val="FFFFFF"/>
              </a:solidFill>
            </p:spPr>
          </p:sp>
        </p:grpSp>
        <p:sp>
          <p:nvSpPr>
            <p:cNvPr id="29" name="TextBox 29"/>
            <p:cNvSpPr txBox="1"/>
            <p:nvPr/>
          </p:nvSpPr>
          <p:spPr>
            <a:xfrm>
              <a:off x="351774" y="597285"/>
              <a:ext cx="2681755" cy="392642"/>
            </a:xfrm>
            <a:prstGeom prst="rect">
              <a:avLst/>
            </a:prstGeom>
          </p:spPr>
          <p:txBody>
            <a:bodyPr lIns="0" tIns="0" rIns="0" bIns="0" rtlCol="0" anchor="t">
              <a:spAutoFit/>
            </a:bodyPr>
            <a:lstStyle/>
            <a:p>
              <a:pPr algn="ctr">
                <a:lnSpc>
                  <a:spcPts val="2200"/>
                </a:lnSpc>
              </a:pPr>
              <a:r>
                <a:rPr lang="en-US" sz="2000">
                  <a:solidFill>
                    <a:srgbClr val="FFFFFF"/>
                  </a:solidFill>
                  <a:latin typeface="Inter"/>
                </a:rPr>
                <a:t>2. ROS</a:t>
              </a:r>
            </a:p>
          </p:txBody>
        </p:sp>
      </p:grpSp>
      <p:grpSp>
        <p:nvGrpSpPr>
          <p:cNvPr id="30" name="Group 30"/>
          <p:cNvGrpSpPr/>
          <p:nvPr/>
        </p:nvGrpSpPr>
        <p:grpSpPr>
          <a:xfrm>
            <a:off x="17241742" y="0"/>
            <a:ext cx="1046258" cy="10664950"/>
            <a:chOff x="0" y="0"/>
            <a:chExt cx="1395010" cy="14219934"/>
          </a:xfrm>
        </p:grpSpPr>
        <p:sp>
          <p:nvSpPr>
            <p:cNvPr id="31" name="AutoShape 31"/>
            <p:cNvSpPr/>
            <p:nvPr/>
          </p:nvSpPr>
          <p:spPr>
            <a:xfrm>
              <a:off x="0" y="0"/>
              <a:ext cx="1395010" cy="14219934"/>
            </a:xfrm>
            <a:prstGeom prst="rect">
              <a:avLst/>
            </a:prstGeom>
            <a:solidFill>
              <a:srgbClr val="1E1E1E"/>
            </a:solidFill>
          </p:spPr>
        </p:sp>
        <p:sp>
          <p:nvSpPr>
            <p:cNvPr id="32" name="TextBox 32"/>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03</a:t>
              </a:r>
            </a:p>
          </p:txBody>
        </p:sp>
      </p:grpSp>
      <p:grpSp>
        <p:nvGrpSpPr>
          <p:cNvPr id="33" name="Group 33"/>
          <p:cNvGrpSpPr/>
          <p:nvPr/>
        </p:nvGrpSpPr>
        <p:grpSpPr>
          <a:xfrm>
            <a:off x="10461296" y="7028076"/>
            <a:ext cx="2504309" cy="1169304"/>
            <a:chOff x="0" y="0"/>
            <a:chExt cx="3339078" cy="1559072"/>
          </a:xfrm>
        </p:grpSpPr>
        <p:grpSp>
          <p:nvGrpSpPr>
            <p:cNvPr id="34" name="Group 34"/>
            <p:cNvGrpSpPr/>
            <p:nvPr/>
          </p:nvGrpSpPr>
          <p:grpSpPr>
            <a:xfrm>
              <a:off x="0" y="0"/>
              <a:ext cx="3339078" cy="1559072"/>
              <a:chOff x="0" y="0"/>
              <a:chExt cx="13657959" cy="6377132"/>
            </a:xfrm>
          </p:grpSpPr>
          <p:sp>
            <p:nvSpPr>
              <p:cNvPr id="35" name="Freeform 35"/>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36" name="TextBox 36"/>
            <p:cNvSpPr txBox="1"/>
            <p:nvPr/>
          </p:nvSpPr>
          <p:spPr>
            <a:xfrm>
              <a:off x="346971" y="589259"/>
              <a:ext cx="2645136" cy="390079"/>
            </a:xfrm>
            <a:prstGeom prst="rect">
              <a:avLst/>
            </a:prstGeom>
          </p:spPr>
          <p:txBody>
            <a:bodyPr lIns="0" tIns="0" rIns="0" bIns="0" rtlCol="0" anchor="t">
              <a:spAutoFit/>
            </a:bodyPr>
            <a:lstStyle/>
            <a:p>
              <a:pPr algn="ctr">
                <a:lnSpc>
                  <a:spcPts val="2169"/>
                </a:lnSpc>
              </a:pPr>
              <a:r>
                <a:rPr lang="en-US" sz="1972">
                  <a:solidFill>
                    <a:srgbClr val="FFFFFF"/>
                  </a:solidFill>
                  <a:latin typeface="Inter"/>
                </a:rPr>
                <a:t>7. CONCLUSION</a:t>
              </a:r>
            </a:p>
          </p:txBody>
        </p:sp>
      </p:grpSp>
      <p:grpSp>
        <p:nvGrpSpPr>
          <p:cNvPr id="37" name="Group 37"/>
          <p:cNvGrpSpPr/>
          <p:nvPr/>
        </p:nvGrpSpPr>
        <p:grpSpPr>
          <a:xfrm>
            <a:off x="8584095" y="3539488"/>
            <a:ext cx="2504309" cy="1169304"/>
            <a:chOff x="0" y="0"/>
            <a:chExt cx="3339078" cy="1559072"/>
          </a:xfrm>
        </p:grpSpPr>
        <p:grpSp>
          <p:nvGrpSpPr>
            <p:cNvPr id="38" name="Group 38"/>
            <p:cNvGrpSpPr/>
            <p:nvPr/>
          </p:nvGrpSpPr>
          <p:grpSpPr>
            <a:xfrm>
              <a:off x="0" y="0"/>
              <a:ext cx="3339078" cy="1559072"/>
              <a:chOff x="0" y="0"/>
              <a:chExt cx="13657959" cy="6377132"/>
            </a:xfrm>
          </p:grpSpPr>
          <p:sp>
            <p:nvSpPr>
              <p:cNvPr id="39" name="Freeform 39"/>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40" name="TextBox 40"/>
            <p:cNvSpPr txBox="1"/>
            <p:nvPr/>
          </p:nvSpPr>
          <p:spPr>
            <a:xfrm>
              <a:off x="346971" y="589259"/>
              <a:ext cx="2645136" cy="390079"/>
            </a:xfrm>
            <a:prstGeom prst="rect">
              <a:avLst/>
            </a:prstGeom>
          </p:spPr>
          <p:txBody>
            <a:bodyPr lIns="0" tIns="0" rIns="0" bIns="0" rtlCol="0" anchor="t">
              <a:spAutoFit/>
            </a:bodyPr>
            <a:lstStyle/>
            <a:p>
              <a:pPr algn="ctr">
                <a:lnSpc>
                  <a:spcPts val="2169"/>
                </a:lnSpc>
              </a:pPr>
              <a:r>
                <a:rPr lang="en-US" sz="1972">
                  <a:solidFill>
                    <a:srgbClr val="FFFFFF"/>
                  </a:solidFill>
                  <a:latin typeface="Inter"/>
                </a:rPr>
                <a:t>3 .LIDAR</a:t>
              </a:r>
            </a:p>
          </p:txBody>
        </p:sp>
      </p:grpSp>
      <p:pic>
        <p:nvPicPr>
          <p:cNvPr id="41" name="Picture 4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3205" y="6166308"/>
            <a:ext cx="6069734" cy="3586661"/>
          </a:xfrm>
          <a:prstGeom prst="rect">
            <a:avLst/>
          </a:prstGeom>
        </p:spPr>
      </p:pic>
      <p:sp>
        <p:nvSpPr>
          <p:cNvPr id="42" name="TextBox 42"/>
          <p:cNvSpPr txBox="1"/>
          <p:nvPr/>
        </p:nvSpPr>
        <p:spPr>
          <a:xfrm>
            <a:off x="2685930" y="4706937"/>
            <a:ext cx="3646573" cy="930275"/>
          </a:xfrm>
          <a:prstGeom prst="rect">
            <a:avLst/>
          </a:prstGeom>
        </p:spPr>
        <p:txBody>
          <a:bodyPr lIns="0" tIns="0" rIns="0" bIns="0" rtlCol="0" anchor="t">
            <a:spAutoFit/>
          </a:bodyPr>
          <a:lstStyle/>
          <a:p>
            <a:pPr>
              <a:lnSpc>
                <a:spcPts val="7150"/>
              </a:lnSpc>
            </a:pPr>
            <a:r>
              <a:rPr lang="en-US" sz="6500">
                <a:solidFill>
                  <a:srgbClr val="FFFFFF"/>
                </a:solidFill>
                <a:latin typeface="Sanchez"/>
              </a:rPr>
              <a:t>Content</a:t>
            </a:r>
          </a:p>
        </p:txBody>
      </p:sp>
      <p:sp>
        <p:nvSpPr>
          <p:cNvPr id="43" name="TextBox 43"/>
          <p:cNvSpPr txBox="1"/>
          <p:nvPr/>
        </p:nvSpPr>
        <p:spPr>
          <a:xfrm>
            <a:off x="2685930" y="2114940"/>
            <a:ext cx="3646573" cy="618490"/>
          </a:xfrm>
          <a:prstGeom prst="rect">
            <a:avLst/>
          </a:prstGeom>
        </p:spPr>
        <p:txBody>
          <a:bodyPr lIns="0" tIns="0" rIns="0" bIns="0" rtlCol="0" anchor="t">
            <a:spAutoFit/>
          </a:bodyPr>
          <a:lstStyle/>
          <a:p>
            <a:pPr>
              <a:lnSpc>
                <a:spcPts val="2419"/>
              </a:lnSpc>
            </a:pPr>
            <a:r>
              <a:rPr lang="en-US" sz="2199" spc="659">
                <a:solidFill>
                  <a:srgbClr val="FFFFFF"/>
                </a:solidFill>
                <a:latin typeface="Inter"/>
              </a:rPr>
              <a:t>EXPLORATORY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000" b="5000"/>
          <a:stretch>
            <a:fillRect/>
          </a:stretch>
        </p:blipFill>
        <p:spPr>
          <a:xfrm>
            <a:off x="0" y="0"/>
            <a:ext cx="18288000" cy="10287000"/>
          </a:xfrm>
          <a:prstGeom prst="rect">
            <a:avLst/>
          </a:prstGeom>
        </p:spPr>
      </p:pic>
      <p:grpSp>
        <p:nvGrpSpPr>
          <p:cNvPr id="3" name="Group 3"/>
          <p:cNvGrpSpPr>
            <a:grpSpLocks noChangeAspect="1"/>
          </p:cNvGrpSpPr>
          <p:nvPr/>
        </p:nvGrpSpPr>
        <p:grpSpPr>
          <a:xfrm rot="-5400000">
            <a:off x="-823805" y="367321"/>
            <a:ext cx="5021269" cy="9571615"/>
            <a:chOff x="0" y="0"/>
            <a:chExt cx="3331210" cy="6350000"/>
          </a:xfrm>
        </p:grpSpPr>
        <p:sp>
          <p:nvSpPr>
            <p:cNvPr id="4" name="Freeform 4"/>
            <p:cNvSpPr/>
            <p:nvPr/>
          </p:nvSpPr>
          <p:spPr>
            <a:xfrm>
              <a:off x="0" y="0"/>
              <a:ext cx="3331210" cy="6350000"/>
            </a:xfrm>
            <a:custGeom>
              <a:avLst/>
              <a:gdLst/>
              <a:ahLst/>
              <a:cxnLst/>
              <a:rect l="l" t="t" r="r" b="b"/>
              <a:pathLst>
                <a:path w="3331210" h="635000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3"/>
              <a:stretch>
                <a:fillRect l="-92921" r="-92921"/>
              </a:stretch>
            </a:blipFill>
          </p:spPr>
        </p:sp>
      </p:grpSp>
      <p:grpSp>
        <p:nvGrpSpPr>
          <p:cNvPr id="5" name="Group 5"/>
          <p:cNvGrpSpPr/>
          <p:nvPr/>
        </p:nvGrpSpPr>
        <p:grpSpPr>
          <a:xfrm>
            <a:off x="0" y="4007303"/>
            <a:ext cx="6472637" cy="2703250"/>
            <a:chOff x="0" y="0"/>
            <a:chExt cx="8630182" cy="3604333"/>
          </a:xfrm>
        </p:grpSpPr>
        <p:sp>
          <p:nvSpPr>
            <p:cNvPr id="6" name="AutoShape 6"/>
            <p:cNvSpPr/>
            <p:nvPr/>
          </p:nvSpPr>
          <p:spPr>
            <a:xfrm>
              <a:off x="0" y="0"/>
              <a:ext cx="8630182" cy="3604333"/>
            </a:xfrm>
            <a:prstGeom prst="rect">
              <a:avLst/>
            </a:prstGeom>
            <a:solidFill>
              <a:srgbClr val="004A98">
                <a:alpha val="56863"/>
              </a:srgbClr>
            </a:solidFill>
          </p:spPr>
        </p:sp>
        <p:sp>
          <p:nvSpPr>
            <p:cNvPr id="7" name="TextBox 7"/>
            <p:cNvSpPr txBox="1"/>
            <p:nvPr/>
          </p:nvSpPr>
          <p:spPr>
            <a:xfrm>
              <a:off x="749105" y="1684213"/>
              <a:ext cx="4584506" cy="810029"/>
            </a:xfrm>
            <a:prstGeom prst="rect">
              <a:avLst/>
            </a:prstGeom>
          </p:spPr>
          <p:txBody>
            <a:bodyPr lIns="0" tIns="0" rIns="0" bIns="0" rtlCol="0" anchor="t">
              <a:spAutoFit/>
            </a:bodyPr>
            <a:lstStyle/>
            <a:p>
              <a:pPr marL="0" lvl="0" indent="0" algn="l">
                <a:lnSpc>
                  <a:spcPts val="4553"/>
                </a:lnSpc>
                <a:spcBef>
                  <a:spcPct val="0"/>
                </a:spcBef>
              </a:pPr>
              <a:r>
                <a:rPr lang="en-US" sz="4139">
                  <a:solidFill>
                    <a:srgbClr val="FFFFFF"/>
                  </a:solidFill>
                  <a:latin typeface="Inter"/>
                </a:rPr>
                <a:t>ABSTRACT</a:t>
              </a:r>
            </a:p>
          </p:txBody>
        </p:sp>
        <p:sp>
          <p:nvSpPr>
            <p:cNvPr id="8" name="TextBox 8"/>
            <p:cNvSpPr txBox="1"/>
            <p:nvPr/>
          </p:nvSpPr>
          <p:spPr>
            <a:xfrm>
              <a:off x="749105" y="1141760"/>
              <a:ext cx="3441666" cy="270010"/>
            </a:xfrm>
            <a:prstGeom prst="rect">
              <a:avLst/>
            </a:prstGeom>
          </p:spPr>
          <p:txBody>
            <a:bodyPr lIns="0" tIns="0" rIns="0" bIns="0" rtlCol="0" anchor="t">
              <a:spAutoFit/>
            </a:bodyPr>
            <a:lstStyle/>
            <a:p>
              <a:pPr marL="0" lvl="0" indent="0" algn="l">
                <a:lnSpc>
                  <a:spcPts val="1517"/>
                </a:lnSpc>
                <a:spcBef>
                  <a:spcPct val="0"/>
                </a:spcBef>
              </a:pPr>
              <a:r>
                <a:rPr lang="en-US" sz="1379" u="none" spc="413">
                  <a:solidFill>
                    <a:srgbClr val="FFFFFF"/>
                  </a:solidFill>
                  <a:latin typeface="Inter"/>
                </a:rPr>
                <a:t>PART 1</a:t>
              </a:r>
            </a:p>
          </p:txBody>
        </p:sp>
      </p:grpSp>
      <p:grpSp>
        <p:nvGrpSpPr>
          <p:cNvPr id="9" name="Group 9"/>
          <p:cNvGrpSpPr/>
          <p:nvPr/>
        </p:nvGrpSpPr>
        <p:grpSpPr>
          <a:xfrm>
            <a:off x="4708235" y="5153128"/>
            <a:ext cx="1294284" cy="818207"/>
            <a:chOff x="0" y="0"/>
            <a:chExt cx="1725713" cy="1090943"/>
          </a:xfrm>
        </p:grpSpPr>
        <p:grpSp>
          <p:nvGrpSpPr>
            <p:cNvPr id="10" name="Group 10"/>
            <p:cNvGrpSpPr/>
            <p:nvPr/>
          </p:nvGrpSpPr>
          <p:grpSpPr>
            <a:xfrm>
              <a:off x="0" y="0"/>
              <a:ext cx="1725713" cy="1090943"/>
              <a:chOff x="0" y="0"/>
              <a:chExt cx="5801757" cy="3667695"/>
            </a:xfrm>
          </p:grpSpPr>
          <p:sp>
            <p:nvSpPr>
              <p:cNvPr id="11" name="Freeform 11"/>
              <p:cNvSpPr/>
              <p:nvPr/>
            </p:nvSpPr>
            <p:spPr>
              <a:xfrm>
                <a:off x="0" y="0"/>
                <a:ext cx="5801757" cy="3667695"/>
              </a:xfrm>
              <a:custGeom>
                <a:avLst/>
                <a:gdLst/>
                <a:ahLst/>
                <a:cxnLst/>
                <a:rect l="l" t="t" r="r" b="b"/>
                <a:pathLst>
                  <a:path w="5801757" h="3667695">
                    <a:moveTo>
                      <a:pt x="5677297" y="59690"/>
                    </a:moveTo>
                    <a:cubicBezTo>
                      <a:pt x="5712857" y="59690"/>
                      <a:pt x="5742067" y="88900"/>
                      <a:pt x="5742067" y="124460"/>
                    </a:cubicBezTo>
                    <a:lnTo>
                      <a:pt x="5742067" y="3543235"/>
                    </a:lnTo>
                    <a:cubicBezTo>
                      <a:pt x="5742067" y="3578795"/>
                      <a:pt x="5712857" y="3608005"/>
                      <a:pt x="5677297" y="3608005"/>
                    </a:cubicBezTo>
                    <a:lnTo>
                      <a:pt x="124460" y="3608005"/>
                    </a:lnTo>
                    <a:cubicBezTo>
                      <a:pt x="88900" y="3608005"/>
                      <a:pt x="59690" y="3578795"/>
                      <a:pt x="59690" y="3543235"/>
                    </a:cubicBezTo>
                    <a:lnTo>
                      <a:pt x="59690" y="124460"/>
                    </a:lnTo>
                    <a:cubicBezTo>
                      <a:pt x="59690" y="88900"/>
                      <a:pt x="88900" y="59690"/>
                      <a:pt x="124460" y="59690"/>
                    </a:cubicBezTo>
                    <a:lnTo>
                      <a:pt x="5677297" y="59690"/>
                    </a:lnTo>
                    <a:moveTo>
                      <a:pt x="5677297" y="0"/>
                    </a:moveTo>
                    <a:lnTo>
                      <a:pt x="124460" y="0"/>
                    </a:lnTo>
                    <a:cubicBezTo>
                      <a:pt x="55880" y="0"/>
                      <a:pt x="0" y="55880"/>
                      <a:pt x="0" y="124460"/>
                    </a:cubicBezTo>
                    <a:lnTo>
                      <a:pt x="0" y="3543235"/>
                    </a:lnTo>
                    <a:cubicBezTo>
                      <a:pt x="0" y="3611815"/>
                      <a:pt x="55880" y="3667695"/>
                      <a:pt x="124460" y="3667695"/>
                    </a:cubicBezTo>
                    <a:lnTo>
                      <a:pt x="5677297" y="3667695"/>
                    </a:lnTo>
                    <a:cubicBezTo>
                      <a:pt x="5745877" y="3667695"/>
                      <a:pt x="5801757" y="3611815"/>
                      <a:pt x="5801757" y="3543235"/>
                    </a:cubicBezTo>
                    <a:lnTo>
                      <a:pt x="5801757" y="124460"/>
                    </a:lnTo>
                    <a:cubicBezTo>
                      <a:pt x="5801757" y="55880"/>
                      <a:pt x="5745877" y="0"/>
                      <a:pt x="5677297" y="0"/>
                    </a:cubicBezTo>
                    <a:close/>
                  </a:path>
                </a:pathLst>
              </a:custGeom>
              <a:solidFill>
                <a:srgbClr val="FFFFFF"/>
              </a:solidFill>
            </p:spPr>
          </p:sp>
        </p:grpSp>
        <p:grpSp>
          <p:nvGrpSpPr>
            <p:cNvPr id="12" name="Group 12"/>
            <p:cNvGrpSpPr/>
            <p:nvPr/>
          </p:nvGrpSpPr>
          <p:grpSpPr>
            <a:xfrm>
              <a:off x="432422" y="443872"/>
              <a:ext cx="860868" cy="203200"/>
              <a:chOff x="0" y="0"/>
              <a:chExt cx="2152171" cy="508000"/>
            </a:xfrm>
          </p:grpSpPr>
          <p:sp>
            <p:nvSpPr>
              <p:cNvPr id="13" name="Freeform 13"/>
              <p:cNvSpPr/>
              <p:nvPr/>
            </p:nvSpPr>
            <p:spPr>
              <a:xfrm>
                <a:off x="0" y="215900"/>
                <a:ext cx="1856261" cy="76200"/>
              </a:xfrm>
              <a:custGeom>
                <a:avLst/>
                <a:gdLst/>
                <a:ahLst/>
                <a:cxnLst/>
                <a:rect l="l" t="t" r="r" b="b"/>
                <a:pathLst>
                  <a:path w="1856261" h="76200">
                    <a:moveTo>
                      <a:pt x="0" y="0"/>
                    </a:moveTo>
                    <a:lnTo>
                      <a:pt x="1856261" y="0"/>
                    </a:lnTo>
                    <a:lnTo>
                      <a:pt x="1856261" y="76200"/>
                    </a:lnTo>
                    <a:lnTo>
                      <a:pt x="0" y="76200"/>
                    </a:lnTo>
                    <a:close/>
                  </a:path>
                </a:pathLst>
              </a:custGeom>
              <a:solidFill>
                <a:srgbClr val="FFFFFF"/>
              </a:solidFill>
            </p:spPr>
          </p:sp>
          <p:sp>
            <p:nvSpPr>
              <p:cNvPr id="14" name="Freeform 14"/>
              <p:cNvSpPr/>
              <p:nvPr/>
            </p:nvSpPr>
            <p:spPr>
              <a:xfrm>
                <a:off x="1777521" y="1270"/>
                <a:ext cx="374650" cy="505460"/>
              </a:xfrm>
              <a:custGeom>
                <a:avLst/>
                <a:gdLst/>
                <a:ahLst/>
                <a:cxnLst/>
                <a:rect l="l" t="t" r="r" b="b"/>
                <a:pathLst>
                  <a:path w="374650" h="505460">
                    <a:moveTo>
                      <a:pt x="0" y="505460"/>
                    </a:moveTo>
                    <a:lnTo>
                      <a:pt x="0" y="0"/>
                    </a:lnTo>
                    <a:lnTo>
                      <a:pt x="374650" y="252730"/>
                    </a:lnTo>
                    <a:close/>
                  </a:path>
                </a:pathLst>
              </a:custGeom>
              <a:solidFill>
                <a:srgbClr val="FFFFFF"/>
              </a:solidFill>
            </p:spPr>
          </p:sp>
        </p:grpSp>
      </p:grpSp>
      <p:grpSp>
        <p:nvGrpSpPr>
          <p:cNvPr id="15" name="Group 15"/>
          <p:cNvGrpSpPr/>
          <p:nvPr/>
        </p:nvGrpSpPr>
        <p:grpSpPr>
          <a:xfrm>
            <a:off x="17241742" y="0"/>
            <a:ext cx="1046258" cy="10664950"/>
            <a:chOff x="0" y="0"/>
            <a:chExt cx="1395010" cy="14219934"/>
          </a:xfrm>
        </p:grpSpPr>
        <p:sp>
          <p:nvSpPr>
            <p:cNvPr id="16" name="AutoShape 16"/>
            <p:cNvSpPr/>
            <p:nvPr/>
          </p:nvSpPr>
          <p:spPr>
            <a:xfrm>
              <a:off x="0" y="0"/>
              <a:ext cx="1395010" cy="14219934"/>
            </a:xfrm>
            <a:prstGeom prst="rect">
              <a:avLst/>
            </a:prstGeom>
            <a:solidFill>
              <a:srgbClr val="1E1E1E"/>
            </a:solidFill>
          </p:spPr>
        </p:sp>
        <p:sp>
          <p:nvSpPr>
            <p:cNvPr id="17" name="TextBox 17"/>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04</a:t>
              </a:r>
            </a:p>
          </p:txBody>
        </p:sp>
      </p:grpSp>
      <p:grpSp>
        <p:nvGrpSpPr>
          <p:cNvPr id="18" name="Group 18"/>
          <p:cNvGrpSpPr/>
          <p:nvPr/>
        </p:nvGrpSpPr>
        <p:grpSpPr>
          <a:xfrm>
            <a:off x="793705" y="3376433"/>
            <a:ext cx="17494295" cy="408991"/>
            <a:chOff x="0" y="0"/>
            <a:chExt cx="23325727" cy="545322"/>
          </a:xfrm>
        </p:grpSpPr>
        <p:sp>
          <p:nvSpPr>
            <p:cNvPr id="19" name="AutoShape 19"/>
            <p:cNvSpPr/>
            <p:nvPr/>
          </p:nvSpPr>
          <p:spPr>
            <a:xfrm rot="-10800000">
              <a:off x="250414" y="0"/>
              <a:ext cx="12700" cy="545322"/>
            </a:xfrm>
            <a:prstGeom prst="rect">
              <a:avLst/>
            </a:prstGeom>
            <a:solidFill>
              <a:srgbClr val="FFFFFF"/>
            </a:solidFill>
          </p:spPr>
        </p:sp>
        <p:sp>
          <p:nvSpPr>
            <p:cNvPr id="20" name="AutoShape 20"/>
            <p:cNvSpPr/>
            <p:nvPr/>
          </p:nvSpPr>
          <p:spPr>
            <a:xfrm>
              <a:off x="0" y="266311"/>
              <a:ext cx="23325727" cy="12700"/>
            </a:xfrm>
            <a:prstGeom prst="rect">
              <a:avLst/>
            </a:prstGeom>
            <a:solidFill>
              <a:srgbClr val="FFFFFF"/>
            </a:solidFill>
          </p:spPr>
        </p:sp>
      </p:grpSp>
      <p:sp>
        <p:nvSpPr>
          <p:cNvPr id="21" name="TextBox 21"/>
          <p:cNvSpPr txBox="1"/>
          <p:nvPr/>
        </p:nvSpPr>
        <p:spPr>
          <a:xfrm>
            <a:off x="8883908" y="5034915"/>
            <a:ext cx="520184" cy="198120"/>
          </a:xfrm>
          <a:prstGeom prst="rect">
            <a:avLst/>
          </a:prstGeom>
        </p:spPr>
        <p:txBody>
          <a:bodyPr lIns="0" tIns="0" rIns="0" bIns="0" rtlCol="0" anchor="t">
            <a:spAutoFit/>
          </a:bodyPr>
          <a:lstStyle/>
          <a:p>
            <a:pPr algn="ctr">
              <a:lnSpc>
                <a:spcPts val="1679"/>
              </a:lnSpc>
            </a:pPr>
            <a:r>
              <a:rPr lang="en-US" sz="1200">
                <a:solidFill>
                  <a:srgbClr val="FFFFFF"/>
                </a:solidFill>
                <a:latin typeface="Solway"/>
              </a:rPr>
              <a:t>Solway</a:t>
            </a:r>
          </a:p>
        </p:txBody>
      </p:sp>
      <p:sp>
        <p:nvSpPr>
          <p:cNvPr id="22" name="TextBox 22"/>
          <p:cNvSpPr txBox="1"/>
          <p:nvPr/>
        </p:nvSpPr>
        <p:spPr>
          <a:xfrm>
            <a:off x="6667073" y="1040567"/>
            <a:ext cx="11620927" cy="8542068"/>
          </a:xfrm>
          <a:prstGeom prst="rect">
            <a:avLst/>
          </a:prstGeom>
        </p:spPr>
        <p:txBody>
          <a:bodyPr lIns="0" tIns="0" rIns="0" bIns="0" rtlCol="0" anchor="t">
            <a:spAutoFit/>
          </a:bodyPr>
          <a:lstStyle/>
          <a:p>
            <a:pPr>
              <a:lnSpc>
                <a:spcPts val="3260"/>
              </a:lnSpc>
            </a:pPr>
            <a:r>
              <a:rPr lang="en-US" sz="2328">
                <a:solidFill>
                  <a:srgbClr val="FFFFFF"/>
                </a:solidFill>
                <a:latin typeface="Fredoka One Italics"/>
              </a:rPr>
              <a:t>Today Drones are present everywhere at the war front, in delivering products,​</a:t>
            </a:r>
          </a:p>
          <a:p>
            <a:pPr>
              <a:lnSpc>
                <a:spcPts val="3260"/>
              </a:lnSpc>
            </a:pPr>
            <a:r>
              <a:rPr lang="en-US" sz="2328">
                <a:solidFill>
                  <a:srgbClr val="FFFFFF"/>
                </a:solidFill>
                <a:latin typeface="Fredoka One Italics"/>
              </a:rPr>
              <a:t>photography, search and rescue, detecting a fault in high power lines, and many more, increasing at​</a:t>
            </a:r>
          </a:p>
          <a:p>
            <a:pPr>
              <a:lnSpc>
                <a:spcPts val="3260"/>
              </a:lnSpc>
            </a:pPr>
            <a:r>
              <a:rPr lang="en-US" sz="2328">
                <a:solidFill>
                  <a:srgbClr val="FFFFFF"/>
                </a:solidFill>
                <a:latin typeface="Fredoka One Italics"/>
              </a:rPr>
              <a:t>a rapid pace. The emerging global market for business services using drones is valued at over $127B, according to PricewaterhouseCoopers.​</a:t>
            </a:r>
          </a:p>
          <a:p>
            <a:pPr>
              <a:lnSpc>
                <a:spcPts val="3260"/>
              </a:lnSpc>
            </a:pPr>
            <a:r>
              <a:rPr lang="en-US" sz="2328">
                <a:solidFill>
                  <a:srgbClr val="FFFFFF"/>
                </a:solidFill>
                <a:latin typeface="Fredoka One Italics"/>
              </a:rPr>
              <a:t>Due to rapid advancements in drone technologies, we can see that the number of drones present is​</a:t>
            </a:r>
          </a:p>
          <a:p>
            <a:pPr>
              <a:lnSpc>
                <a:spcPts val="3260"/>
              </a:lnSpc>
            </a:pPr>
            <a:r>
              <a:rPr lang="en-US" sz="2328">
                <a:solidFill>
                  <a:srgbClr val="FFFFFF"/>
                </a:solidFill>
                <a:latin typeface="Fredoka One Italics"/>
              </a:rPr>
              <a:t>skyrocketing. However, most of the drones are controlled by humans. So, in the real world dynamic​</a:t>
            </a:r>
          </a:p>
          <a:p>
            <a:pPr>
              <a:lnSpc>
                <a:spcPts val="3260"/>
              </a:lnSpc>
            </a:pPr>
            <a:r>
              <a:rPr lang="en-US" sz="2328">
                <a:solidFill>
                  <a:srgbClr val="FFFFFF"/>
                </a:solidFill>
                <a:latin typeface="Fredoka One Italics"/>
              </a:rPr>
              <a:t>environment, there is always a possibility of collision with trees, birds, other drones, and worst, with​</a:t>
            </a:r>
          </a:p>
          <a:p>
            <a:pPr>
              <a:lnSpc>
                <a:spcPts val="3260"/>
              </a:lnSpc>
            </a:pPr>
            <a:r>
              <a:rPr lang="en-US" sz="2328">
                <a:solidFill>
                  <a:srgbClr val="FFFFFF"/>
                </a:solidFill>
                <a:latin typeface="Fredoka One Italics"/>
              </a:rPr>
              <a:t>another human. So, our team uses intelligent algorithms and Computer vision to give autonomous collision avoidance capabilities to drones.​</a:t>
            </a:r>
          </a:p>
          <a:p>
            <a:pPr>
              <a:lnSpc>
                <a:spcPts val="3260"/>
              </a:lnSpc>
            </a:pPr>
            <a:r>
              <a:rPr lang="en-US" sz="2328">
                <a:solidFill>
                  <a:srgbClr val="FFFFFF"/>
                </a:solidFill>
                <a:latin typeface="Fredoka One Italics"/>
              </a:rPr>
              <a:t>We will be using Robot operating system(ROS) which will used to control the drone using message passing between different processes and package management.​</a:t>
            </a:r>
          </a:p>
          <a:p>
            <a:pPr>
              <a:lnSpc>
                <a:spcPts val="3260"/>
              </a:lnSpc>
            </a:pPr>
            <a:r>
              <a:rPr lang="en-US" sz="2328">
                <a:solidFill>
                  <a:srgbClr val="FFFFFF"/>
                </a:solidFill>
                <a:latin typeface="Fredoka One Italics"/>
              </a:rPr>
              <a:t>LiDAR is used to detect the obstacle in the path of drone. ​</a:t>
            </a:r>
          </a:p>
          <a:p>
            <a:pPr>
              <a:lnSpc>
                <a:spcPts val="3260"/>
              </a:lnSpc>
            </a:pPr>
            <a:r>
              <a:rPr lang="en-US" sz="2328">
                <a:solidFill>
                  <a:srgbClr val="FFFFFF"/>
                </a:solidFill>
                <a:latin typeface="Fredoka One Italics"/>
              </a:rPr>
              <a:t>We use algorithms like Flight control algorithm and BUG algorithm. ​</a:t>
            </a:r>
          </a:p>
          <a:p>
            <a:pPr>
              <a:lnSpc>
                <a:spcPts val="3260"/>
              </a:lnSpc>
            </a:pPr>
            <a:r>
              <a:rPr lang="en-US" sz="2328">
                <a:solidFill>
                  <a:srgbClr val="FFFFFF"/>
                </a:solidFill>
                <a:latin typeface="Fredoka One Italics"/>
              </a:rPr>
              <a:t>For path planning we use potential field algorithm. By this the drone can reach the goal point by avoiding obstacles. </a:t>
            </a:r>
          </a:p>
          <a:p>
            <a:pPr algn="ctr">
              <a:lnSpc>
                <a:spcPts val="3260"/>
              </a:lnSpc>
            </a:pPr>
            <a:endParaRPr lang="en-US" sz="2328">
              <a:solidFill>
                <a:srgbClr val="FFFFFF"/>
              </a:solidFill>
              <a:latin typeface="Fredoka One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 b="20"/>
          <a:stretch>
            <a:fillRect/>
          </a:stretch>
        </p:blipFill>
        <p:spPr>
          <a:xfrm>
            <a:off x="0" y="0"/>
            <a:ext cx="18288000" cy="10287000"/>
          </a:xfrm>
          <a:prstGeom prst="rect">
            <a:avLst/>
          </a:prstGeom>
        </p:spPr>
      </p:pic>
      <p:grpSp>
        <p:nvGrpSpPr>
          <p:cNvPr id="3" name="Group 3"/>
          <p:cNvGrpSpPr/>
          <p:nvPr/>
        </p:nvGrpSpPr>
        <p:grpSpPr>
          <a:xfrm>
            <a:off x="0" y="0"/>
            <a:ext cx="1046258" cy="10664950"/>
            <a:chOff x="0" y="0"/>
            <a:chExt cx="1395010" cy="14219934"/>
          </a:xfrm>
        </p:grpSpPr>
        <p:sp>
          <p:nvSpPr>
            <p:cNvPr id="4" name="AutoShape 4"/>
            <p:cNvSpPr/>
            <p:nvPr/>
          </p:nvSpPr>
          <p:spPr>
            <a:xfrm>
              <a:off x="0" y="0"/>
              <a:ext cx="1395010" cy="14219934"/>
            </a:xfrm>
            <a:prstGeom prst="rect">
              <a:avLst/>
            </a:prstGeom>
            <a:solidFill>
              <a:srgbClr val="1E1E1E"/>
            </a:solidFill>
          </p:spPr>
        </p:sp>
        <p:sp>
          <p:nvSpPr>
            <p:cNvPr id="5" name="TextBox 5"/>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05</a:t>
              </a:r>
            </a:p>
          </p:txBody>
        </p:sp>
      </p:grpSp>
      <p:grpSp>
        <p:nvGrpSpPr>
          <p:cNvPr id="6" name="Group 6"/>
          <p:cNvGrpSpPr/>
          <p:nvPr/>
        </p:nvGrpSpPr>
        <p:grpSpPr>
          <a:xfrm>
            <a:off x="396852" y="1028700"/>
            <a:ext cx="17973380" cy="408991"/>
            <a:chOff x="0" y="0"/>
            <a:chExt cx="23964507" cy="545322"/>
          </a:xfrm>
        </p:grpSpPr>
        <p:sp>
          <p:nvSpPr>
            <p:cNvPr id="7" name="AutoShape 7"/>
            <p:cNvSpPr/>
            <p:nvPr/>
          </p:nvSpPr>
          <p:spPr>
            <a:xfrm rot="-10800000">
              <a:off x="250414" y="0"/>
              <a:ext cx="12700" cy="545322"/>
            </a:xfrm>
            <a:prstGeom prst="rect">
              <a:avLst/>
            </a:prstGeom>
            <a:solidFill>
              <a:srgbClr val="FFFFFF"/>
            </a:solidFill>
          </p:spPr>
        </p:sp>
        <p:sp>
          <p:nvSpPr>
            <p:cNvPr id="8" name="AutoShape 8"/>
            <p:cNvSpPr/>
            <p:nvPr/>
          </p:nvSpPr>
          <p:spPr>
            <a:xfrm>
              <a:off x="0" y="266311"/>
              <a:ext cx="23964507" cy="12700"/>
            </a:xfrm>
            <a:prstGeom prst="rect">
              <a:avLst/>
            </a:prstGeom>
            <a:solidFill>
              <a:srgbClr val="FFFFFF"/>
            </a:solidFill>
          </p:spPr>
        </p:sp>
      </p:grpSp>
      <p:sp>
        <p:nvSpPr>
          <p:cNvPr id="9" name="TextBox 9"/>
          <p:cNvSpPr txBox="1"/>
          <p:nvPr/>
        </p:nvSpPr>
        <p:spPr>
          <a:xfrm>
            <a:off x="1412329" y="2149527"/>
            <a:ext cx="16374485" cy="7434707"/>
          </a:xfrm>
          <a:prstGeom prst="rect">
            <a:avLst/>
          </a:prstGeom>
        </p:spPr>
        <p:txBody>
          <a:bodyPr lIns="0" tIns="0" rIns="0" bIns="0" rtlCol="0" anchor="t">
            <a:spAutoFit/>
          </a:bodyPr>
          <a:lstStyle/>
          <a:p>
            <a:pPr marL="1008254" lvl="1" indent="-504127">
              <a:lnSpc>
                <a:spcPts val="6538"/>
              </a:lnSpc>
              <a:buFont typeface="Arial"/>
              <a:buChar char="•"/>
            </a:pPr>
            <a:r>
              <a:rPr lang="en-US" sz="4670">
                <a:solidFill>
                  <a:srgbClr val="000000"/>
                </a:solidFill>
                <a:latin typeface="Solway"/>
              </a:rPr>
              <a:t>Robot operating system (ROS) is a open source, meta operating system i.e. it is like a hybrid between a normal operating system and a framework.</a:t>
            </a:r>
          </a:p>
          <a:p>
            <a:pPr marL="1008254" lvl="1" indent="-504127">
              <a:lnSpc>
                <a:spcPts val="6538"/>
              </a:lnSpc>
              <a:buFont typeface="Arial"/>
              <a:buChar char="•"/>
            </a:pPr>
            <a:r>
              <a:rPr lang="en-US" sz="4670">
                <a:solidFill>
                  <a:srgbClr val="000000"/>
                </a:solidFill>
                <a:latin typeface="Solway"/>
              </a:rPr>
              <a:t> It provides all the services you would expect from any operating system, including hardware abstraction, low-level device control, implementation of commonly-used functionality, message-passing between processes, and package management.</a:t>
            </a:r>
          </a:p>
        </p:txBody>
      </p:sp>
      <p:sp>
        <p:nvSpPr>
          <p:cNvPr id="10" name="TextBox 10"/>
          <p:cNvSpPr txBox="1"/>
          <p:nvPr/>
        </p:nvSpPr>
        <p:spPr>
          <a:xfrm>
            <a:off x="830229" y="455321"/>
            <a:ext cx="17106627" cy="1679575"/>
          </a:xfrm>
          <a:prstGeom prst="rect">
            <a:avLst/>
          </a:prstGeom>
        </p:spPr>
        <p:txBody>
          <a:bodyPr lIns="0" tIns="0" rIns="0" bIns="0" rtlCol="0" anchor="t">
            <a:spAutoFit/>
          </a:bodyPr>
          <a:lstStyle/>
          <a:p>
            <a:pPr algn="ctr">
              <a:lnSpc>
                <a:spcPts val="6500"/>
              </a:lnSpc>
            </a:pPr>
            <a:r>
              <a:rPr lang="en-US" sz="6500" spc="1027">
                <a:solidFill>
                  <a:srgbClr val="040B6B"/>
                </a:solidFill>
                <a:latin typeface="HK Modular Bold Italics"/>
              </a:rPr>
              <a:t>ROBOT OPERATING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9" r="39"/>
          <a:stretch>
            <a:fillRect/>
          </a:stretch>
        </p:blipFill>
        <p:spPr>
          <a:xfrm>
            <a:off x="0" y="0"/>
            <a:ext cx="18288000" cy="10287000"/>
          </a:xfrm>
          <a:prstGeom prst="rect">
            <a:avLst/>
          </a:prstGeom>
        </p:spPr>
      </p:pic>
      <p:grpSp>
        <p:nvGrpSpPr>
          <p:cNvPr id="3" name="Group 3"/>
          <p:cNvGrpSpPr/>
          <p:nvPr/>
        </p:nvGrpSpPr>
        <p:grpSpPr>
          <a:xfrm>
            <a:off x="0" y="0"/>
            <a:ext cx="1046258" cy="10664950"/>
            <a:chOff x="0" y="0"/>
            <a:chExt cx="1395010" cy="14219934"/>
          </a:xfrm>
        </p:grpSpPr>
        <p:sp>
          <p:nvSpPr>
            <p:cNvPr id="4" name="AutoShape 4"/>
            <p:cNvSpPr/>
            <p:nvPr/>
          </p:nvSpPr>
          <p:spPr>
            <a:xfrm>
              <a:off x="0" y="0"/>
              <a:ext cx="1395010" cy="14219934"/>
            </a:xfrm>
            <a:prstGeom prst="rect">
              <a:avLst/>
            </a:prstGeom>
            <a:solidFill>
              <a:srgbClr val="1E1E1E"/>
            </a:solidFill>
          </p:spPr>
        </p:sp>
        <p:sp>
          <p:nvSpPr>
            <p:cNvPr id="5" name="TextBox 5"/>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06</a:t>
              </a:r>
            </a:p>
          </p:txBody>
        </p:sp>
      </p:grpSp>
      <p:grpSp>
        <p:nvGrpSpPr>
          <p:cNvPr id="6" name="Group 6"/>
          <p:cNvGrpSpPr/>
          <p:nvPr/>
        </p:nvGrpSpPr>
        <p:grpSpPr>
          <a:xfrm>
            <a:off x="396852" y="1028700"/>
            <a:ext cx="17973380" cy="408991"/>
            <a:chOff x="0" y="0"/>
            <a:chExt cx="23964507" cy="545322"/>
          </a:xfrm>
        </p:grpSpPr>
        <p:sp>
          <p:nvSpPr>
            <p:cNvPr id="7" name="AutoShape 7"/>
            <p:cNvSpPr/>
            <p:nvPr/>
          </p:nvSpPr>
          <p:spPr>
            <a:xfrm rot="-10800000">
              <a:off x="250414" y="0"/>
              <a:ext cx="12700" cy="545322"/>
            </a:xfrm>
            <a:prstGeom prst="rect">
              <a:avLst/>
            </a:prstGeom>
            <a:solidFill>
              <a:srgbClr val="FFFFFF"/>
            </a:solidFill>
          </p:spPr>
        </p:sp>
        <p:sp>
          <p:nvSpPr>
            <p:cNvPr id="8" name="AutoShape 8"/>
            <p:cNvSpPr/>
            <p:nvPr/>
          </p:nvSpPr>
          <p:spPr>
            <a:xfrm>
              <a:off x="0" y="266311"/>
              <a:ext cx="23964507" cy="12700"/>
            </a:xfrm>
            <a:prstGeom prst="rect">
              <a:avLst/>
            </a:prstGeom>
            <a:solidFill>
              <a:srgbClr val="FFFFFF"/>
            </a:solidFill>
          </p:spPr>
        </p:sp>
      </p:grpSp>
      <p:pic>
        <p:nvPicPr>
          <p:cNvPr id="9" name="Picture 9"/>
          <p:cNvPicPr>
            <a:picLocks noChangeAspect="1"/>
          </p:cNvPicPr>
          <p:nvPr/>
        </p:nvPicPr>
        <p:blipFill>
          <a:blip r:embed="rId3"/>
          <a:srcRect/>
          <a:stretch>
            <a:fillRect/>
          </a:stretch>
        </p:blipFill>
        <p:spPr>
          <a:xfrm>
            <a:off x="3305153" y="1139878"/>
            <a:ext cx="12156779" cy="4192598"/>
          </a:xfrm>
          <a:prstGeom prst="rect">
            <a:avLst/>
          </a:prstGeom>
        </p:spPr>
      </p:pic>
      <p:sp>
        <p:nvSpPr>
          <p:cNvPr id="10" name="TextBox 10"/>
          <p:cNvSpPr txBox="1"/>
          <p:nvPr/>
        </p:nvSpPr>
        <p:spPr>
          <a:xfrm>
            <a:off x="1396273" y="5551798"/>
            <a:ext cx="16296393" cy="1571625"/>
          </a:xfrm>
          <a:prstGeom prst="rect">
            <a:avLst/>
          </a:prstGeom>
        </p:spPr>
        <p:txBody>
          <a:bodyPr lIns="0" tIns="0" rIns="0" bIns="0" rtlCol="0" anchor="t">
            <a:spAutoFit/>
          </a:bodyPr>
          <a:lstStyle/>
          <a:p>
            <a:pPr>
              <a:lnSpc>
                <a:spcPts val="6299"/>
              </a:lnSpc>
            </a:pPr>
            <a:r>
              <a:rPr lang="en-US" sz="4500">
                <a:solidFill>
                  <a:srgbClr val="FFFFFF"/>
                </a:solidFill>
                <a:latin typeface="Solway"/>
              </a:rPr>
              <a:t>This example shows how to publish and subscribe to topics in a ROS network. It also shows how to:</a:t>
            </a:r>
            <a:r>
              <a:rPr lang="en-US" sz="4500">
                <a:solidFill>
                  <a:srgbClr val="000000"/>
                </a:solidFill>
                <a:latin typeface="Solway"/>
              </a:rPr>
              <a:t> </a:t>
            </a:r>
          </a:p>
        </p:txBody>
      </p:sp>
      <p:sp>
        <p:nvSpPr>
          <p:cNvPr id="11" name="TextBox 11"/>
          <p:cNvSpPr txBox="1"/>
          <p:nvPr/>
        </p:nvSpPr>
        <p:spPr>
          <a:xfrm>
            <a:off x="837042" y="7342498"/>
            <a:ext cx="17414856" cy="1571625"/>
          </a:xfrm>
          <a:prstGeom prst="rect">
            <a:avLst/>
          </a:prstGeom>
        </p:spPr>
        <p:txBody>
          <a:bodyPr lIns="0" tIns="0" rIns="0" bIns="0" rtlCol="0" anchor="t">
            <a:spAutoFit/>
          </a:bodyPr>
          <a:lstStyle/>
          <a:p>
            <a:pPr marL="971550" lvl="1" indent="-485775" algn="just">
              <a:lnSpc>
                <a:spcPts val="6299"/>
              </a:lnSpc>
              <a:buFont typeface="Arial"/>
              <a:buChar char="•"/>
            </a:pPr>
            <a:r>
              <a:rPr lang="en-US" sz="4500">
                <a:solidFill>
                  <a:srgbClr val="FFFFFF"/>
                </a:solidFill>
                <a:latin typeface="Solway"/>
              </a:rPr>
              <a:t>Wait until a new message is received. </a:t>
            </a:r>
          </a:p>
          <a:p>
            <a:pPr marL="971550" lvl="1" indent="-485775" algn="just">
              <a:lnSpc>
                <a:spcPts val="6299"/>
              </a:lnSpc>
              <a:buFont typeface="Arial"/>
              <a:buChar char="•"/>
            </a:pPr>
            <a:r>
              <a:rPr lang="en-US" sz="4500">
                <a:solidFill>
                  <a:srgbClr val="FFFFFF"/>
                </a:solidFill>
                <a:latin typeface="Solway"/>
              </a:rPr>
              <a:t>Use callbacks to process new messages in the background</a:t>
            </a:r>
            <a:r>
              <a:rPr lang="en-US" sz="4500">
                <a:solidFill>
                  <a:srgbClr val="000000"/>
                </a:solidFill>
                <a:latin typeface="Solway"/>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6777" y="4152900"/>
            <a:ext cx="3046884" cy="1422642"/>
            <a:chOff x="0" y="0"/>
            <a:chExt cx="13657959" cy="6377132"/>
          </a:xfrm>
        </p:grpSpPr>
        <p:sp>
          <p:nvSpPr>
            <p:cNvPr id="3" name="Freeform 3"/>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grpSp>
        <p:nvGrpSpPr>
          <p:cNvPr id="4" name="Group 4"/>
          <p:cNvGrpSpPr/>
          <p:nvPr/>
        </p:nvGrpSpPr>
        <p:grpSpPr>
          <a:xfrm>
            <a:off x="6375192" y="4152900"/>
            <a:ext cx="3046884" cy="1422642"/>
            <a:chOff x="0" y="0"/>
            <a:chExt cx="4062513" cy="1896856"/>
          </a:xfrm>
        </p:grpSpPr>
        <p:grpSp>
          <p:nvGrpSpPr>
            <p:cNvPr id="5" name="Group 5"/>
            <p:cNvGrpSpPr/>
            <p:nvPr/>
          </p:nvGrpSpPr>
          <p:grpSpPr>
            <a:xfrm>
              <a:off x="0" y="0"/>
              <a:ext cx="4062513" cy="1896856"/>
              <a:chOff x="0" y="0"/>
              <a:chExt cx="13657959" cy="6377132"/>
            </a:xfrm>
          </p:grpSpPr>
          <p:sp>
            <p:nvSpPr>
              <p:cNvPr id="6" name="Freeform 6"/>
              <p:cNvSpPr/>
              <p:nvPr/>
            </p:nvSpPr>
            <p:spPr>
              <a:xfrm>
                <a:off x="0" y="0"/>
                <a:ext cx="13657959" cy="6377132"/>
              </a:xfrm>
              <a:custGeom>
                <a:avLst/>
                <a:gdLst/>
                <a:ahLst/>
                <a:cxnLst/>
                <a:rect l="l" t="t" r="r" b="b"/>
                <a:pathLst>
                  <a:path w="13657959" h="6377132">
                    <a:moveTo>
                      <a:pt x="13533498" y="59690"/>
                    </a:moveTo>
                    <a:cubicBezTo>
                      <a:pt x="13569059" y="59690"/>
                      <a:pt x="13598269" y="88900"/>
                      <a:pt x="13598269" y="124460"/>
                    </a:cubicBezTo>
                    <a:lnTo>
                      <a:pt x="13598269" y="6252673"/>
                    </a:lnTo>
                    <a:cubicBezTo>
                      <a:pt x="13598269" y="6288232"/>
                      <a:pt x="13569059" y="6317443"/>
                      <a:pt x="13533498" y="6317443"/>
                    </a:cubicBezTo>
                    <a:lnTo>
                      <a:pt x="124460" y="6317443"/>
                    </a:lnTo>
                    <a:cubicBezTo>
                      <a:pt x="88900" y="6317443"/>
                      <a:pt x="59690" y="6288232"/>
                      <a:pt x="59690" y="6252673"/>
                    </a:cubicBezTo>
                    <a:lnTo>
                      <a:pt x="59690" y="124460"/>
                    </a:lnTo>
                    <a:cubicBezTo>
                      <a:pt x="59690" y="88900"/>
                      <a:pt x="88900" y="59690"/>
                      <a:pt x="124460" y="59690"/>
                    </a:cubicBezTo>
                    <a:lnTo>
                      <a:pt x="13533498" y="59690"/>
                    </a:lnTo>
                    <a:moveTo>
                      <a:pt x="13533498" y="0"/>
                    </a:moveTo>
                    <a:lnTo>
                      <a:pt x="124460" y="0"/>
                    </a:lnTo>
                    <a:cubicBezTo>
                      <a:pt x="55880" y="0"/>
                      <a:pt x="0" y="55880"/>
                      <a:pt x="0" y="124460"/>
                    </a:cubicBezTo>
                    <a:lnTo>
                      <a:pt x="0" y="6252673"/>
                    </a:lnTo>
                    <a:cubicBezTo>
                      <a:pt x="0" y="6321253"/>
                      <a:pt x="55880" y="6377132"/>
                      <a:pt x="124460" y="6377132"/>
                    </a:cubicBezTo>
                    <a:lnTo>
                      <a:pt x="13533500" y="6377132"/>
                    </a:lnTo>
                    <a:cubicBezTo>
                      <a:pt x="13602078" y="6377132"/>
                      <a:pt x="13657959" y="6321253"/>
                      <a:pt x="13657959" y="6252673"/>
                    </a:cubicBezTo>
                    <a:lnTo>
                      <a:pt x="13657959" y="124460"/>
                    </a:lnTo>
                    <a:cubicBezTo>
                      <a:pt x="13657959" y="55880"/>
                      <a:pt x="13602078" y="0"/>
                      <a:pt x="13533498" y="0"/>
                    </a:cubicBezTo>
                    <a:close/>
                  </a:path>
                </a:pathLst>
              </a:custGeom>
              <a:solidFill>
                <a:srgbClr val="FFFFFF"/>
              </a:solidFill>
            </p:spPr>
          </p:sp>
        </p:grpSp>
        <p:sp>
          <p:nvSpPr>
            <p:cNvPr id="7" name="TextBox 7"/>
            <p:cNvSpPr txBox="1"/>
            <p:nvPr/>
          </p:nvSpPr>
          <p:spPr>
            <a:xfrm>
              <a:off x="612918" y="509871"/>
              <a:ext cx="2836677" cy="924738"/>
            </a:xfrm>
            <a:prstGeom prst="rect">
              <a:avLst/>
            </a:prstGeom>
          </p:spPr>
          <p:txBody>
            <a:bodyPr lIns="0" tIns="0" rIns="0" bIns="0" rtlCol="0" anchor="t">
              <a:spAutoFit/>
            </a:bodyPr>
            <a:lstStyle/>
            <a:p>
              <a:pPr algn="ctr">
                <a:lnSpc>
                  <a:spcPts val="5280"/>
                </a:lnSpc>
              </a:pPr>
              <a:endParaRPr/>
            </a:p>
          </p:txBody>
        </p:sp>
      </p:grpSp>
      <p:grpSp>
        <p:nvGrpSpPr>
          <p:cNvPr id="8" name="Group 8"/>
          <p:cNvGrpSpPr/>
          <p:nvPr/>
        </p:nvGrpSpPr>
        <p:grpSpPr>
          <a:xfrm>
            <a:off x="17241742" y="0"/>
            <a:ext cx="1046258" cy="10664950"/>
            <a:chOff x="0" y="0"/>
            <a:chExt cx="1395010" cy="14219934"/>
          </a:xfrm>
        </p:grpSpPr>
        <p:sp>
          <p:nvSpPr>
            <p:cNvPr id="9" name="AutoShape 9"/>
            <p:cNvSpPr/>
            <p:nvPr/>
          </p:nvSpPr>
          <p:spPr>
            <a:xfrm>
              <a:off x="0" y="0"/>
              <a:ext cx="1395010" cy="14219934"/>
            </a:xfrm>
            <a:prstGeom prst="rect">
              <a:avLst/>
            </a:prstGeom>
            <a:solidFill>
              <a:srgbClr val="1E1E1E"/>
            </a:solidFill>
          </p:spPr>
        </p:sp>
        <p:sp>
          <p:nvSpPr>
            <p:cNvPr id="10" name="TextBox 10"/>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07</a:t>
              </a:r>
            </a:p>
          </p:txBody>
        </p:sp>
      </p:grpSp>
      <p:grpSp>
        <p:nvGrpSpPr>
          <p:cNvPr id="11" name="Group 11"/>
          <p:cNvGrpSpPr/>
          <p:nvPr/>
        </p:nvGrpSpPr>
        <p:grpSpPr>
          <a:xfrm>
            <a:off x="-321775" y="1028700"/>
            <a:ext cx="18212923" cy="408991"/>
            <a:chOff x="0" y="0"/>
            <a:chExt cx="24283897" cy="545322"/>
          </a:xfrm>
        </p:grpSpPr>
        <p:sp>
          <p:nvSpPr>
            <p:cNvPr id="12" name="AutoShape 12"/>
            <p:cNvSpPr/>
            <p:nvPr/>
          </p:nvSpPr>
          <p:spPr>
            <a:xfrm>
              <a:off x="24020784" y="0"/>
              <a:ext cx="12700" cy="545322"/>
            </a:xfrm>
            <a:prstGeom prst="rect">
              <a:avLst/>
            </a:prstGeom>
            <a:solidFill>
              <a:srgbClr val="FFFFFF"/>
            </a:solidFill>
          </p:spPr>
        </p:sp>
        <p:sp>
          <p:nvSpPr>
            <p:cNvPr id="13" name="AutoShape 13"/>
            <p:cNvSpPr/>
            <p:nvPr/>
          </p:nvSpPr>
          <p:spPr>
            <a:xfrm rot="-10800000">
              <a:off x="0" y="266311"/>
              <a:ext cx="24283897" cy="12700"/>
            </a:xfrm>
            <a:prstGeom prst="rect">
              <a:avLst/>
            </a:prstGeom>
            <a:solidFill>
              <a:srgbClr val="FFFFFF"/>
            </a:solidFill>
          </p:spPr>
        </p:sp>
      </p:grpSp>
      <p:pic>
        <p:nvPicPr>
          <p:cNvPr id="14" name="Picture 14"/>
          <p:cNvPicPr>
            <a:picLocks noChangeAspect="1"/>
          </p:cNvPicPr>
          <p:nvPr/>
        </p:nvPicPr>
        <p:blipFill>
          <a:blip r:embed="rId2"/>
          <a:srcRect l="5666" t="1917" r="1862"/>
          <a:stretch>
            <a:fillRect/>
          </a:stretch>
        </p:blipFill>
        <p:spPr>
          <a:xfrm>
            <a:off x="0" y="0"/>
            <a:ext cx="17241742" cy="10287000"/>
          </a:xfrm>
          <a:prstGeom prst="rect">
            <a:avLst/>
          </a:prstGeom>
        </p:spPr>
      </p:pic>
      <p:sp>
        <p:nvSpPr>
          <p:cNvPr id="15" name="TextBox 15"/>
          <p:cNvSpPr txBox="1"/>
          <p:nvPr/>
        </p:nvSpPr>
        <p:spPr>
          <a:xfrm>
            <a:off x="364050" y="606474"/>
            <a:ext cx="17041508" cy="2803525"/>
          </a:xfrm>
          <a:prstGeom prst="rect">
            <a:avLst/>
          </a:prstGeom>
        </p:spPr>
        <p:txBody>
          <a:bodyPr lIns="0" tIns="0" rIns="0" bIns="0" rtlCol="0" anchor="t">
            <a:spAutoFit/>
          </a:bodyPr>
          <a:lstStyle/>
          <a:p>
            <a:pPr>
              <a:lnSpc>
                <a:spcPts val="5599"/>
              </a:lnSpc>
            </a:pPr>
            <a:r>
              <a:rPr lang="en-US" sz="3999">
                <a:solidFill>
                  <a:srgbClr val="000000"/>
                </a:solidFill>
                <a:latin typeface="Solway"/>
              </a:rPr>
              <a:t>The primary mechanism for ROS nodes to exchange data is sending and receiving messages. If a node wants to share information, it uses a publisher to send data to a topic. A node that wants to receive that information uses a subscriber to that same topic. </a:t>
            </a:r>
          </a:p>
        </p:txBody>
      </p:sp>
      <p:sp>
        <p:nvSpPr>
          <p:cNvPr id="16" name="TextBox 16"/>
          <p:cNvSpPr txBox="1"/>
          <p:nvPr/>
        </p:nvSpPr>
        <p:spPr>
          <a:xfrm>
            <a:off x="364050" y="3749675"/>
            <a:ext cx="16895250" cy="1393825"/>
          </a:xfrm>
          <a:prstGeom prst="rect">
            <a:avLst/>
          </a:prstGeom>
        </p:spPr>
        <p:txBody>
          <a:bodyPr lIns="0" tIns="0" rIns="0" bIns="0" rtlCol="0" anchor="t">
            <a:spAutoFit/>
          </a:bodyPr>
          <a:lstStyle/>
          <a:p>
            <a:pPr>
              <a:lnSpc>
                <a:spcPts val="5599"/>
              </a:lnSpc>
            </a:pPr>
            <a:r>
              <a:rPr lang="en-US" sz="3999">
                <a:solidFill>
                  <a:srgbClr val="000000"/>
                </a:solidFill>
                <a:latin typeface="Solway"/>
              </a:rPr>
              <a:t>This publisher and subscriber communication has the following characteristics:</a:t>
            </a:r>
          </a:p>
        </p:txBody>
      </p:sp>
      <p:sp>
        <p:nvSpPr>
          <p:cNvPr id="17" name="TextBox 17"/>
          <p:cNvSpPr txBox="1"/>
          <p:nvPr/>
        </p:nvSpPr>
        <p:spPr>
          <a:xfrm>
            <a:off x="-321775" y="5246750"/>
            <a:ext cx="17241742" cy="4213225"/>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Solway"/>
              </a:rPr>
              <a:t>Topics are used for many-to-many communication. Many publishers can send messages to the same topic and many subscribers can receive them. </a:t>
            </a:r>
          </a:p>
          <a:p>
            <a:pPr marL="863599" lvl="1" indent="-431800">
              <a:lnSpc>
                <a:spcPts val="5599"/>
              </a:lnSpc>
              <a:buFont typeface="Arial"/>
              <a:buChar char="•"/>
            </a:pPr>
            <a:r>
              <a:rPr lang="en-US" sz="3999">
                <a:solidFill>
                  <a:srgbClr val="000000"/>
                </a:solidFill>
                <a:latin typeface="Solway"/>
              </a:rPr>
              <a:t>Publishers and subscribers are decoupled through topics and can be created and destroyed in any order. A message can be published to a topic even if there are no active subscribers.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6777" y="6870640"/>
            <a:ext cx="8115300" cy="1554927"/>
          </a:xfrm>
          <a:prstGeom prst="rect">
            <a:avLst/>
          </a:prstGeom>
        </p:spPr>
        <p:txBody>
          <a:bodyPr lIns="0" tIns="0" rIns="0" bIns="0" rtlCol="0" anchor="t">
            <a:spAutoFit/>
          </a:bodyPr>
          <a:lstStyle/>
          <a:p>
            <a:pPr algn="ctr">
              <a:lnSpc>
                <a:spcPts val="4200"/>
              </a:lnSpc>
            </a:pPr>
            <a:r>
              <a:rPr lang="en-US" sz="2800">
                <a:solidFill>
                  <a:srgbClr val="FFFFFF"/>
                </a:solidFill>
                <a:latin typeface="Inter"/>
              </a:rPr>
              <a:t>22 of</a:t>
            </a:r>
            <a:r>
              <a:rPr lang="en-US" sz="2800" u="none">
                <a:solidFill>
                  <a:srgbClr val="FFFFFF"/>
                </a:solidFill>
                <a:latin typeface="Inter"/>
              </a:rPr>
              <a:t> these pairs of chromosomes are the same in males and females. The 23rd pair differ between males and females.</a:t>
            </a:r>
          </a:p>
        </p:txBody>
      </p:sp>
      <p:grpSp>
        <p:nvGrpSpPr>
          <p:cNvPr id="3" name="Group 3"/>
          <p:cNvGrpSpPr/>
          <p:nvPr/>
        </p:nvGrpSpPr>
        <p:grpSpPr>
          <a:xfrm>
            <a:off x="17241742" y="0"/>
            <a:ext cx="1046258" cy="10664950"/>
            <a:chOff x="0" y="0"/>
            <a:chExt cx="1395010" cy="14219934"/>
          </a:xfrm>
        </p:grpSpPr>
        <p:sp>
          <p:nvSpPr>
            <p:cNvPr id="4" name="AutoShape 4"/>
            <p:cNvSpPr/>
            <p:nvPr/>
          </p:nvSpPr>
          <p:spPr>
            <a:xfrm>
              <a:off x="0" y="0"/>
              <a:ext cx="1395010" cy="14219934"/>
            </a:xfrm>
            <a:prstGeom prst="rect">
              <a:avLst/>
            </a:prstGeom>
            <a:solidFill>
              <a:srgbClr val="1E1E1E"/>
            </a:solidFill>
          </p:spPr>
        </p:sp>
        <p:sp>
          <p:nvSpPr>
            <p:cNvPr id="5" name="TextBox 5"/>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08</a:t>
              </a:r>
            </a:p>
          </p:txBody>
        </p:sp>
      </p:grpSp>
      <p:grpSp>
        <p:nvGrpSpPr>
          <p:cNvPr id="6" name="Group 6"/>
          <p:cNvGrpSpPr/>
          <p:nvPr/>
        </p:nvGrpSpPr>
        <p:grpSpPr>
          <a:xfrm>
            <a:off x="-321775" y="1028700"/>
            <a:ext cx="18212923" cy="408991"/>
            <a:chOff x="0" y="0"/>
            <a:chExt cx="24283897" cy="545322"/>
          </a:xfrm>
        </p:grpSpPr>
        <p:sp>
          <p:nvSpPr>
            <p:cNvPr id="7" name="AutoShape 7"/>
            <p:cNvSpPr/>
            <p:nvPr/>
          </p:nvSpPr>
          <p:spPr>
            <a:xfrm>
              <a:off x="24020784" y="0"/>
              <a:ext cx="12700" cy="545322"/>
            </a:xfrm>
            <a:prstGeom prst="rect">
              <a:avLst/>
            </a:prstGeom>
            <a:solidFill>
              <a:srgbClr val="FFFFFF"/>
            </a:solidFill>
          </p:spPr>
        </p:sp>
        <p:sp>
          <p:nvSpPr>
            <p:cNvPr id="8" name="AutoShape 8"/>
            <p:cNvSpPr/>
            <p:nvPr/>
          </p:nvSpPr>
          <p:spPr>
            <a:xfrm rot="-10800000">
              <a:off x="0" y="266311"/>
              <a:ext cx="24283897" cy="12700"/>
            </a:xfrm>
            <a:prstGeom prst="rect">
              <a:avLst/>
            </a:prstGeom>
            <a:solidFill>
              <a:srgbClr val="FFFFFF"/>
            </a:solidFill>
          </p:spPr>
        </p:sp>
      </p:grpSp>
      <p:pic>
        <p:nvPicPr>
          <p:cNvPr id="9" name="Picture 9"/>
          <p:cNvPicPr>
            <a:picLocks noChangeAspect="1"/>
          </p:cNvPicPr>
          <p:nvPr/>
        </p:nvPicPr>
        <p:blipFill>
          <a:blip r:embed="rId2"/>
          <a:srcRect l="6868" r="7723" b="9004"/>
          <a:stretch>
            <a:fillRect/>
          </a:stretch>
        </p:blipFill>
        <p:spPr>
          <a:xfrm>
            <a:off x="0" y="0"/>
            <a:ext cx="17241742" cy="10287000"/>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F423B1C3-A006-3BC1-43C1-4423B9D0560B}"/>
              </a:ext>
            </a:extLst>
          </p:cNvPr>
          <p:cNvPicPr>
            <a:picLocks noChangeAspect="1"/>
          </p:cNvPicPr>
          <p:nvPr/>
        </p:nvPicPr>
        <p:blipFill rotWithShape="1">
          <a:blip r:embed="rId3"/>
          <a:srcRect l="43732" t="29342" r="18285" b="32378"/>
          <a:stretch/>
        </p:blipFill>
        <p:spPr>
          <a:xfrm>
            <a:off x="3171826" y="1714501"/>
            <a:ext cx="11949787" cy="67151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595" b="10595"/>
          <a:stretch>
            <a:fillRect/>
          </a:stretch>
        </p:blipFill>
        <p:spPr>
          <a:xfrm>
            <a:off x="0" y="0"/>
            <a:ext cx="18288000" cy="10287000"/>
          </a:xfrm>
          <a:prstGeom prst="rect">
            <a:avLst/>
          </a:prstGeom>
        </p:spPr>
      </p:pic>
      <p:grpSp>
        <p:nvGrpSpPr>
          <p:cNvPr id="3" name="Group 3"/>
          <p:cNvGrpSpPr/>
          <p:nvPr/>
        </p:nvGrpSpPr>
        <p:grpSpPr>
          <a:xfrm>
            <a:off x="17241742" y="0"/>
            <a:ext cx="1046258" cy="10664950"/>
            <a:chOff x="0" y="0"/>
            <a:chExt cx="1395010" cy="14219934"/>
          </a:xfrm>
        </p:grpSpPr>
        <p:sp>
          <p:nvSpPr>
            <p:cNvPr id="4" name="AutoShape 4"/>
            <p:cNvSpPr/>
            <p:nvPr/>
          </p:nvSpPr>
          <p:spPr>
            <a:xfrm>
              <a:off x="0" y="0"/>
              <a:ext cx="1395010" cy="14219934"/>
            </a:xfrm>
            <a:prstGeom prst="rect">
              <a:avLst/>
            </a:prstGeom>
            <a:solidFill>
              <a:srgbClr val="1E1E1E"/>
            </a:solidFill>
          </p:spPr>
        </p:sp>
        <p:sp>
          <p:nvSpPr>
            <p:cNvPr id="5" name="TextBox 5"/>
            <p:cNvSpPr txBox="1"/>
            <p:nvPr/>
          </p:nvSpPr>
          <p:spPr>
            <a:xfrm>
              <a:off x="344129" y="12599785"/>
              <a:ext cx="706752" cy="538880"/>
            </a:xfrm>
            <a:prstGeom prst="rect">
              <a:avLst/>
            </a:prstGeom>
          </p:spPr>
          <p:txBody>
            <a:bodyPr lIns="0" tIns="0" rIns="0" bIns="0" rtlCol="0" anchor="t">
              <a:spAutoFit/>
            </a:bodyPr>
            <a:lstStyle/>
            <a:p>
              <a:pPr algn="ctr">
                <a:lnSpc>
                  <a:spcPts val="3080"/>
                </a:lnSpc>
              </a:pPr>
              <a:r>
                <a:rPr lang="en-US" sz="2800">
                  <a:solidFill>
                    <a:srgbClr val="FFFFFF"/>
                  </a:solidFill>
                  <a:latin typeface="Inter"/>
                </a:rPr>
                <a:t>09</a:t>
              </a:r>
            </a:p>
          </p:txBody>
        </p:sp>
      </p:grpSp>
      <p:grpSp>
        <p:nvGrpSpPr>
          <p:cNvPr id="6" name="Group 6"/>
          <p:cNvGrpSpPr/>
          <p:nvPr/>
        </p:nvGrpSpPr>
        <p:grpSpPr>
          <a:xfrm>
            <a:off x="793705" y="3376433"/>
            <a:ext cx="17494295" cy="408991"/>
            <a:chOff x="0" y="0"/>
            <a:chExt cx="23325727" cy="545322"/>
          </a:xfrm>
        </p:grpSpPr>
        <p:sp>
          <p:nvSpPr>
            <p:cNvPr id="7" name="AutoShape 7"/>
            <p:cNvSpPr/>
            <p:nvPr/>
          </p:nvSpPr>
          <p:spPr>
            <a:xfrm rot="-10800000">
              <a:off x="250414" y="0"/>
              <a:ext cx="12700" cy="545322"/>
            </a:xfrm>
            <a:prstGeom prst="rect">
              <a:avLst/>
            </a:prstGeom>
            <a:solidFill>
              <a:srgbClr val="FFFFFF"/>
            </a:solidFill>
          </p:spPr>
        </p:sp>
        <p:sp>
          <p:nvSpPr>
            <p:cNvPr id="8" name="AutoShape 8"/>
            <p:cNvSpPr/>
            <p:nvPr/>
          </p:nvSpPr>
          <p:spPr>
            <a:xfrm>
              <a:off x="0" y="266311"/>
              <a:ext cx="23325727" cy="12700"/>
            </a:xfrm>
            <a:prstGeom prst="rect">
              <a:avLst/>
            </a:prstGeom>
            <a:solidFill>
              <a:srgbClr val="FFFFFF"/>
            </a:solidFill>
          </p:spPr>
        </p:sp>
      </p:grpSp>
      <p:sp>
        <p:nvSpPr>
          <p:cNvPr id="9" name="TextBox 9"/>
          <p:cNvSpPr txBox="1"/>
          <p:nvPr/>
        </p:nvSpPr>
        <p:spPr>
          <a:xfrm>
            <a:off x="-17184" y="452103"/>
            <a:ext cx="17258927" cy="8634442"/>
          </a:xfrm>
          <a:prstGeom prst="rect">
            <a:avLst/>
          </a:prstGeom>
        </p:spPr>
        <p:txBody>
          <a:bodyPr lIns="0" tIns="0" rIns="0" bIns="0" rtlCol="0" anchor="t">
            <a:spAutoFit/>
          </a:bodyPr>
          <a:lstStyle/>
          <a:p>
            <a:pPr marL="930821" lvl="1" indent="-465411">
              <a:lnSpc>
                <a:spcPts val="6035"/>
              </a:lnSpc>
              <a:buFont typeface="Arial"/>
              <a:buChar char="•"/>
            </a:pPr>
            <a:r>
              <a:rPr lang="en-US" sz="4311">
                <a:solidFill>
                  <a:srgbClr val="FFFFFF"/>
                </a:solidFill>
                <a:latin typeface="Solway"/>
              </a:rPr>
              <a:t>First we setup a generic Robot operating system (ROS) Node. </a:t>
            </a:r>
          </a:p>
          <a:p>
            <a:pPr marL="930821" lvl="1" indent="-465411">
              <a:lnSpc>
                <a:spcPts val="6035"/>
              </a:lnSpc>
              <a:buFont typeface="Arial"/>
              <a:buChar char="•"/>
            </a:pPr>
            <a:r>
              <a:rPr lang="en-US" sz="4311">
                <a:solidFill>
                  <a:srgbClr val="FFFFFF"/>
                </a:solidFill>
                <a:latin typeface="Solway"/>
              </a:rPr>
              <a:t>We include all the required files and then define our ROS node. </a:t>
            </a:r>
          </a:p>
          <a:p>
            <a:pPr marL="1014731" lvl="1" indent="-507365">
              <a:lnSpc>
                <a:spcPts val="6580"/>
              </a:lnSpc>
              <a:buFont typeface="Arial"/>
              <a:buChar char="•"/>
            </a:pPr>
            <a:r>
              <a:rPr lang="en-US" sz="4700">
                <a:solidFill>
                  <a:srgbClr val="FFFFFF"/>
                </a:solidFill>
                <a:latin typeface="Solway"/>
              </a:rPr>
              <a:t>We use Light detection and ranging  (LiDAR), which is a remote sensing method in which we calculate the distance  of a object by measuring the time taken by the light to reach it.</a:t>
            </a:r>
          </a:p>
          <a:p>
            <a:pPr marL="930821" lvl="1" indent="-465411">
              <a:lnSpc>
                <a:spcPts val="6035"/>
              </a:lnSpc>
              <a:buFont typeface="Arial"/>
              <a:buChar char="•"/>
            </a:pPr>
            <a:r>
              <a:rPr lang="en-US" sz="4311">
                <a:solidFill>
                  <a:srgbClr val="FFFFFF"/>
                </a:solidFill>
                <a:latin typeface="Solway"/>
              </a:rPr>
              <a:t> Then add a subscriber for LiDAR and define the ROS subscriber. Then the LiDAR data is parsed using which direction and path is created in which the drone can move.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EXPLO_final</dc:title>
  <cp:revision>13</cp:revision>
  <dcterms:created xsi:type="dcterms:W3CDTF">2006-08-16T00:00:00Z</dcterms:created>
  <dcterms:modified xsi:type="dcterms:W3CDTF">2022-05-03T11:12:35Z</dcterms:modified>
  <dc:identifier>DAE_QqZER6I</dc:identifier>
</cp:coreProperties>
</file>